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0" r:id="rId5"/>
    <p:sldId id="273" r:id="rId6"/>
    <p:sldId id="460" r:id="rId7"/>
    <p:sldId id="461" r:id="rId8"/>
    <p:sldId id="455" r:id="rId9"/>
    <p:sldId id="292" r:id="rId10"/>
    <p:sldId id="459" r:id="rId11"/>
    <p:sldId id="378" r:id="rId12"/>
    <p:sldId id="285" r:id="rId13"/>
    <p:sldId id="291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F00"/>
    <a:srgbClr val="2C256B"/>
    <a:srgbClr val="15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5" autoAdjust="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314BB23-3194-EEE5-3EA8-EC14E61538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ACC9C2-B87A-D176-5AFD-230F50ECEE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1D348-6D22-5140-A730-46E9C1F2A4E3}" type="datetime1">
              <a:rPr lang="fr-FR" smtClean="0"/>
              <a:t>26/03/2025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050809-06D9-5C53-EBA0-A518EF98C8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409275-0F85-D0C1-9ACC-A5E94F194A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60BA2-908B-D642-92D1-48EBA3F31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78152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A4D21-A8FA-3645-BE67-5DEE1857893C}" type="datetime1">
              <a:rPr lang="fr-FR" smtClean="0"/>
              <a:t>26/03/2025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55AFE-5798-3E42-99BD-FB777DFCA4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8851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26/03/2025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163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26/03/2025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280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J’ai un peu changé certaines choses dans le plan de charge, ai bougé des points de T1 à T2 2025 et j’ai changé 2025 pour 2026 pour les CREA et l’intégration du flux SAP BI Facturation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26/03/2025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879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0A0BB1C-500C-6A8E-B956-81E69236D29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496855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C832D05-9B65-DE09-D494-2922F5262856}"/>
              </a:ext>
            </a:extLst>
          </p:cNvPr>
          <p:cNvSpPr/>
          <p:nvPr userDrawn="1"/>
        </p:nvSpPr>
        <p:spPr bwMode="gray">
          <a:xfrm>
            <a:off x="2135559" y="404664"/>
            <a:ext cx="10054320" cy="5724674"/>
          </a:xfrm>
          <a:prstGeom prst="rect">
            <a:avLst/>
          </a:prstGeom>
          <a:solidFill>
            <a:srgbClr val="15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F90A308-64EF-2075-AA12-744962745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5" name="Espace réservé du texte 8">
            <a:extLst>
              <a:ext uri="{FF2B5EF4-FFF2-40B4-BE49-F238E27FC236}">
                <a16:creationId xmlns:a16="http://schemas.microsoft.com/office/drawing/2014/main" id="{7578E0F4-2494-0485-FD40-6040D4D832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14251" y="1484784"/>
            <a:ext cx="2670014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287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 b="1">
                <a:ln cmpd="sng">
                  <a:noFill/>
                </a:ln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132EAA0A-1C49-C00A-DC4C-D245B5678F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4176" y="3168055"/>
            <a:ext cx="7537085" cy="93610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Sous-titre</a:t>
            </a:r>
          </a:p>
        </p:txBody>
      </p:sp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4C3C65CB-F1BB-AC1C-7C87-CF3E8BA7E4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14251" y="2306905"/>
            <a:ext cx="5241090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PRÉSENTATION</a:t>
            </a:r>
          </a:p>
        </p:txBody>
      </p:sp>
      <p:pic>
        <p:nvPicPr>
          <p:cNvPr id="11" name="Image 10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4BAEB561-5552-B41F-2842-C2680E92F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47" y="854610"/>
            <a:ext cx="311150" cy="330200"/>
          </a:xfrm>
          <a:prstGeom prst="rect">
            <a:avLst/>
          </a:prstGeom>
        </p:spPr>
      </p:pic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D6C6A52D-0553-9519-55BD-EB8F7543C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7465" y="5961479"/>
            <a:ext cx="777812" cy="167859"/>
          </a:xfrm>
          <a:solidFill>
            <a:srgbClr val="0063AF"/>
          </a:solidFill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e la date 5">
            <a:extLst>
              <a:ext uri="{FF2B5EF4-FFF2-40B4-BE49-F238E27FC236}">
                <a16:creationId xmlns:a16="http://schemas.microsoft.com/office/drawing/2014/main" id="{8C6E2C3D-6037-D144-ECA3-883B9D83A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949" y="58628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43FC39D8-9463-AF40-A433-438645413AB6}" type="datetime4">
              <a:rPr lang="fr-FR" smtClean="0"/>
              <a:pPr/>
              <a:t>26 mars 2025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040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sans apl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0A0BB1C-500C-6A8E-B956-81E69236D29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496855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BF90A308-64EF-2075-AA12-744962745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5" name="Espace réservé du texte 8">
            <a:extLst>
              <a:ext uri="{FF2B5EF4-FFF2-40B4-BE49-F238E27FC236}">
                <a16:creationId xmlns:a16="http://schemas.microsoft.com/office/drawing/2014/main" id="{7578E0F4-2494-0485-FD40-6040D4D832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14251" y="1484784"/>
            <a:ext cx="2670014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287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 b="1">
                <a:ln cmpd="sng">
                  <a:noFill/>
                </a:ln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132EAA0A-1C49-C00A-DC4C-D245B5678F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4176" y="3168055"/>
            <a:ext cx="7537085" cy="93610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rgbClr val="153D8A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Sous-titre</a:t>
            </a:r>
          </a:p>
        </p:txBody>
      </p:sp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4C3C65CB-F1BB-AC1C-7C87-CF3E8BA7E4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14251" y="2306905"/>
            <a:ext cx="5241090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PRÉSENTATION</a:t>
            </a:r>
          </a:p>
        </p:txBody>
      </p:sp>
      <p:pic>
        <p:nvPicPr>
          <p:cNvPr id="11" name="Image 10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4BAEB561-5552-B41F-2842-C2680E92F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47" y="854610"/>
            <a:ext cx="311150" cy="330200"/>
          </a:xfrm>
          <a:prstGeom prst="rect">
            <a:avLst/>
          </a:prstGeom>
        </p:spPr>
      </p:pic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D6C6A52D-0553-9519-55BD-EB8F7543C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7465" y="5961479"/>
            <a:ext cx="777812" cy="167859"/>
          </a:xfrm>
          <a:solidFill>
            <a:srgbClr val="0063AF"/>
          </a:solidFill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e la date 5">
            <a:extLst>
              <a:ext uri="{FF2B5EF4-FFF2-40B4-BE49-F238E27FC236}">
                <a16:creationId xmlns:a16="http://schemas.microsoft.com/office/drawing/2014/main" id="{D8E2D200-785A-584A-FA3E-8F5BCB3FF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949" y="58628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43FC39D8-9463-AF40-A433-438645413AB6}" type="datetime4">
              <a:rPr lang="fr-FR" smtClean="0"/>
              <a:pPr/>
              <a:t>26 mars 2025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170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5462E9B-0EF8-2EAB-6607-647E60946EE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212976"/>
            <a:ext cx="0" cy="259228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33868DD-85DF-EECC-03E1-774C6F3BEEE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1080120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F0F1ED5-F05D-1748-7028-9ED1325783F6}"/>
              </a:ext>
            </a:extLst>
          </p:cNvPr>
          <p:cNvSpPr/>
          <p:nvPr userDrawn="1"/>
        </p:nvSpPr>
        <p:spPr bwMode="gray">
          <a:xfrm>
            <a:off x="2135559" y="404664"/>
            <a:ext cx="10056441" cy="5724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A02D4031-6640-2047-947C-CF43C6686E0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21" name="Espace réservé du texte 8">
            <a:extLst>
              <a:ext uri="{FF2B5EF4-FFF2-40B4-BE49-F238E27FC236}">
                <a16:creationId xmlns:a16="http://schemas.microsoft.com/office/drawing/2014/main" id="{3D581D9D-F434-4D37-A86E-14D9496AF99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3360" y="3352088"/>
            <a:ext cx="2649928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1" i="0">
                <a:ln cmpd="sng">
                  <a:noFill/>
                </a:ln>
                <a:solidFill>
                  <a:schemeClr val="bg1"/>
                </a:solidFill>
                <a:latin typeface="Montserra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22" name="Espace réservé du texte 8">
            <a:extLst>
              <a:ext uri="{FF2B5EF4-FFF2-40B4-BE49-F238E27FC236}">
                <a16:creationId xmlns:a16="http://schemas.microsoft.com/office/drawing/2014/main" id="{3E89B1EB-2EA2-4F19-278E-65930F27483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623360" y="4198201"/>
            <a:ext cx="3352291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PARTIE</a:t>
            </a:r>
          </a:p>
        </p:txBody>
      </p:sp>
      <p:pic>
        <p:nvPicPr>
          <p:cNvPr id="23" name="Image 2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BC9A213A-D057-C420-6623-69C45D9CC1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57" y="2494699"/>
            <a:ext cx="311150" cy="3302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B1ACE55C-51FB-C553-B44D-E283B70574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25" name="Titre 5">
            <a:extLst>
              <a:ext uri="{FF2B5EF4-FFF2-40B4-BE49-F238E27FC236}">
                <a16:creationId xmlns:a16="http://schemas.microsoft.com/office/drawing/2014/main" id="{69689EB6-834D-ECA5-0081-A142E4B0F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40506" y="1172584"/>
            <a:ext cx="1731728" cy="2179504"/>
          </a:xfrm>
          <a:prstGeom prst="rect">
            <a:avLst/>
          </a:prstGeom>
        </p:spPr>
        <p:txBody>
          <a:bodyPr anchor="b"/>
          <a:lstStyle>
            <a:lvl1pPr algn="ctr">
              <a:defRPr sz="10000" b="1" i="0">
                <a:solidFill>
                  <a:srgbClr val="2C256B"/>
                </a:solidFill>
                <a:latin typeface="Montserrat" pitchFamily="2" charset="77"/>
              </a:defRPr>
            </a:lvl1pPr>
          </a:lstStyle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4231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5A7105D-8FD3-F2C4-3127-3D3AFC131B71}"/>
              </a:ext>
            </a:extLst>
          </p:cNvPr>
          <p:cNvCxnSpPr>
            <a:cxnSpLocks/>
          </p:cNvCxnSpPr>
          <p:nvPr userDrawn="1"/>
        </p:nvCxnSpPr>
        <p:spPr>
          <a:xfrm>
            <a:off x="1487999" y="1052736"/>
            <a:ext cx="0" cy="2016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70E08F3-265B-1F83-3FE5-EB32490A4634}"/>
              </a:ext>
            </a:extLst>
          </p:cNvPr>
          <p:cNvCxnSpPr>
            <a:cxnSpLocks/>
          </p:cNvCxnSpPr>
          <p:nvPr userDrawn="1"/>
        </p:nvCxnSpPr>
        <p:spPr>
          <a:xfrm>
            <a:off x="1487999" y="3709672"/>
            <a:ext cx="0" cy="18075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re 1">
            <a:extLst>
              <a:ext uri="{FF2B5EF4-FFF2-40B4-BE49-F238E27FC236}">
                <a16:creationId xmlns:a16="http://schemas.microsoft.com/office/drawing/2014/main" id="{1CFD119E-4CCE-F260-6D7B-648732F7DA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F58C67B6-C538-E697-497D-7469C9F5B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456CAA0-D0F5-8FDD-22C7-B2F164F79A8A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DB73738D-84AF-66C0-6A31-628CBD46A1CC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 22">
            <a:extLst>
              <a:ext uri="{FF2B5EF4-FFF2-40B4-BE49-F238E27FC236}">
                <a16:creationId xmlns:a16="http://schemas.microsoft.com/office/drawing/2014/main" id="{CF106BA1-FAC6-E738-3781-082C8CEB19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pic>
        <p:nvPicPr>
          <p:cNvPr id="3" name="Image 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F5AFE535-6C74-6A9E-8BFD-E4A916DBBD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494B500-9162-D939-BA2C-783FE74EEC7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7" name="Espace réservé du contenu 4">
            <a:extLst>
              <a:ext uri="{FF2B5EF4-FFF2-40B4-BE49-F238E27FC236}">
                <a16:creationId xmlns:a16="http://schemas.microsoft.com/office/drawing/2014/main" id="{A6939EA9-552F-EA05-2A1A-249FEBB17DB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135188" y="1412875"/>
            <a:ext cx="9290050" cy="4716463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Texte courant</a:t>
            </a:r>
          </a:p>
        </p:txBody>
      </p:sp>
    </p:spTree>
    <p:extLst>
      <p:ext uri="{BB962C8B-B14F-4D97-AF65-F5344CB8AC3E}">
        <p14:creationId xmlns:p14="http://schemas.microsoft.com/office/powerpoint/2010/main" val="364676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0">
            <a:extLst>
              <a:ext uri="{FF2B5EF4-FFF2-40B4-BE49-F238E27FC236}">
                <a16:creationId xmlns:a16="http://schemas.microsoft.com/office/drawing/2014/main" id="{14F5895A-F19A-6B03-CD74-9703FC9ED7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3A341F5-5DCF-6787-EF52-BE63859D5A49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D13BDCF-6DEB-7543-57B5-D61F5973BA5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A7138E11-1609-3E31-C63A-0FD31626C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908C16A8-C7E6-65B8-1C19-BFD0A4D1FED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A7C6B0B1-43D8-007A-55E0-F019DF63A0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11" name="Espace réservé du contenu 4">
            <a:extLst>
              <a:ext uri="{FF2B5EF4-FFF2-40B4-BE49-F238E27FC236}">
                <a16:creationId xmlns:a16="http://schemas.microsoft.com/office/drawing/2014/main" id="{8D975E25-E7A3-E7D5-BDA4-D9A991DD871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135188" y="1412875"/>
            <a:ext cx="9290050" cy="3960341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Texte courant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F14858DF-7B8C-FEB3-E11B-74A35A65C8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13" name="Image 1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57D4AF78-3A04-B6D8-8B78-479E2FD391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6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0">
            <a:extLst>
              <a:ext uri="{FF2B5EF4-FFF2-40B4-BE49-F238E27FC236}">
                <a16:creationId xmlns:a16="http://schemas.microsoft.com/office/drawing/2014/main" id="{81D89809-0979-CDF5-649D-514E68916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4BC11CF-8052-D7F3-376F-7BE73D1F306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689BE14-DE8E-BEA8-5A06-54CFB55195B9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6BFD1223-0A8B-00FF-83F2-99014B39B9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F0BCE4D-5F12-AA5E-1517-A0C1B7C62113}"/>
              </a:ext>
            </a:extLst>
          </p:cNvPr>
          <p:cNvCxnSpPr>
            <a:cxnSpLocks/>
          </p:cNvCxnSpPr>
          <p:nvPr userDrawn="1"/>
        </p:nvCxnSpPr>
        <p:spPr>
          <a:xfrm>
            <a:off x="6783806" y="1412775"/>
            <a:ext cx="0" cy="396044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8D77AB07-F3E0-46BA-CD35-97C736529E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70F057A3-2025-BD08-5A16-0C1C3EA6126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15" name="Espace réservé du contenu 13">
            <a:extLst>
              <a:ext uri="{FF2B5EF4-FFF2-40B4-BE49-F238E27FC236}">
                <a16:creationId xmlns:a16="http://schemas.microsoft.com/office/drawing/2014/main" id="{D37EC26F-DBE1-150D-E82B-F49BDE0FD54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134865" y="1412775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17" name="Espace réservé du contenu 13">
            <a:extLst>
              <a:ext uri="{FF2B5EF4-FFF2-40B4-BE49-F238E27FC236}">
                <a16:creationId xmlns:a16="http://schemas.microsoft.com/office/drawing/2014/main" id="{309E3DBF-F002-40A5-B970-0CF0E7DEB87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7111573" y="1412404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57291CE-39A7-B405-8A06-9D89F368A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8" name="Image 7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7DC707F5-7D4E-C1E3-5388-5B920B71AA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0A568C58-CB00-408F-0C0E-B3CEDCE693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7A1C69E-D782-9EFB-C3F0-96A376A4275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E665FBD-C7A4-0087-E617-F80FF304B203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age 27">
            <a:extLst>
              <a:ext uri="{FF2B5EF4-FFF2-40B4-BE49-F238E27FC236}">
                <a16:creationId xmlns:a16="http://schemas.microsoft.com/office/drawing/2014/main" id="{99F43372-9153-7DE2-14BF-22F6BBA65F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30" name="Espace réservé du contenu 6">
            <a:extLst>
              <a:ext uri="{FF2B5EF4-FFF2-40B4-BE49-F238E27FC236}">
                <a16:creationId xmlns:a16="http://schemas.microsoft.com/office/drawing/2014/main" id="{577A036B-04A0-5F16-6201-2AE18A19AC9E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 bwMode="gray">
          <a:xfrm>
            <a:off x="6783806" y="1412775"/>
            <a:ext cx="4640787" cy="396044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lvl2pPr marL="431800" indent="-142875">
              <a:buFontTx/>
              <a:buBlip>
                <a:blip r:embed="rId3"/>
              </a:buBlip>
              <a:defRPr/>
            </a:lvl2pPr>
            <a:lvl3pPr marL="432925">
              <a:defRPr/>
            </a:lvl3pPr>
            <a:lvl4pPr>
              <a:defRPr b="0" i="0">
                <a:latin typeface="Montserrat Light" pitchFamily="2" charset="77"/>
              </a:defRPr>
            </a:lvl4pPr>
          </a:lstStyle>
          <a:p>
            <a:pPr lvl="0"/>
            <a:r>
              <a:rPr lang="fr-FR" altLang="fr-FR" dirty="0"/>
              <a:t>Emplacement graphique</a:t>
            </a:r>
          </a:p>
        </p:txBody>
      </p:sp>
      <p:sp>
        <p:nvSpPr>
          <p:cNvPr id="31" name="Espace réservé du texte 3">
            <a:extLst>
              <a:ext uri="{FF2B5EF4-FFF2-40B4-BE49-F238E27FC236}">
                <a16:creationId xmlns:a16="http://schemas.microsoft.com/office/drawing/2014/main" id="{E8595929-6B3D-71EF-7C88-CCE43D4408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2B362A9E-5ECD-5B17-51C2-F15D3C1411A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4" name="Espace réservé du contenu 13">
            <a:extLst>
              <a:ext uri="{FF2B5EF4-FFF2-40B4-BE49-F238E27FC236}">
                <a16:creationId xmlns:a16="http://schemas.microsoft.com/office/drawing/2014/main" id="{D7C6BF2A-AD69-AFDD-7F69-BC936537D9D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134865" y="1412775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4F00EDD5-9221-93DD-CBB4-7DC65B324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6" name="Image 5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D1570D79-6FD0-C04B-B238-EAA4556DCE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87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6B5A9D-B468-DEAC-6E5B-23C788B6F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3048" y="1366221"/>
            <a:ext cx="8470751" cy="4810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courant</a:t>
            </a:r>
          </a:p>
        </p:txBody>
      </p:sp>
      <p:pic>
        <p:nvPicPr>
          <p:cNvPr id="8" name="Image 11">
            <a:extLst>
              <a:ext uri="{FF2B5EF4-FFF2-40B4-BE49-F238E27FC236}">
                <a16:creationId xmlns:a16="http://schemas.microsoft.com/office/drawing/2014/main" id="{C871DD2C-CA8A-0881-C08C-4BDF4BA23BC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984432" y="6243639"/>
            <a:ext cx="2159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E081001A-9EB2-1EF4-B969-A4DFCB9AB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42813" y="5634622"/>
            <a:ext cx="4903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800" b="1" kern="1200" smtClean="0">
                <a:solidFill>
                  <a:srgbClr val="2C246B"/>
                </a:solidFill>
                <a:latin typeface="Montserrat" pitchFamily="2" charset="77"/>
                <a:ea typeface="+mn-ea"/>
                <a:cs typeface="+mn-cs"/>
              </a:defRPr>
            </a:lvl1pPr>
          </a:lstStyle>
          <a:p>
            <a:fld id="{ABECFBEB-6B6D-104D-B11F-167A822544A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C395A50-6F87-0AC9-EDF7-2A7CD9DA3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2CC7A-D20D-BB40-BC6F-F15B883D0F9A}" type="datetime4">
              <a:rPr lang="fr-FR" smtClean="0"/>
              <a:t>26 mars 2025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83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50" r:id="rId3"/>
    <p:sldLayoutId id="2147483651" r:id="rId4"/>
    <p:sldLayoutId id="2147483653" r:id="rId5"/>
    <p:sldLayoutId id="2147483654" r:id="rId6"/>
    <p:sldLayoutId id="2147483649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Tx/>
        <a:buBlip>
          <a:blip r:embed="rId10"/>
        </a:buBlip>
        <a:defRPr sz="14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2pPr>
      <a:lvl3pPr marL="671513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0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3pPr>
      <a:lvl4pPr marL="671513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000" b="0" kern="1200">
          <a:solidFill>
            <a:srgbClr val="153D8A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landeformation.aphp.fr/pedago.php?code_stage=122495870&amp;so=28&amp;as=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plandeformation.aphp.fr/pedago.php?code_stage=122495866&amp;so=28&amp;as=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hyperlink" Target="http://plandeformation.aphp.fr/pedago.php?code_stage=122495874&amp;so=28&amp;as=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17DB0EC-D0B8-81FC-6E2C-667D54EC1D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CR - Echanges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FCD314-0D7C-7326-780F-3E3ACA0216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b="1" dirty="0"/>
              <a:t>Compte-rendu échanges avec les référents utilisateurs et habilitations </a:t>
            </a:r>
            <a:r>
              <a:rPr lang="fr-FR" sz="2000" b="1" dirty="0"/>
              <a:t>PILOTE</a:t>
            </a:r>
            <a:r>
              <a:rPr lang="fr-FR" dirty="0"/>
              <a:t> </a:t>
            </a:r>
          </a:p>
          <a:p>
            <a:r>
              <a:rPr lang="fr-FR" i="1" dirty="0"/>
              <a:t>12/03/2025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B4CD2F-AA3C-26DC-A9F0-81AAB68729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fr-FR" dirty="0"/>
              <a:t>Référents PILOTE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35D3AE6-478B-B3A9-C186-59F519C1ACD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77500" lnSpcReduction="20000"/>
          </a:bodyPr>
          <a:lstStyle/>
          <a:p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E0D431A-098A-F090-B6D7-656EC051901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dirty="0"/>
              <a:t>12 </a:t>
            </a:r>
            <a:r>
              <a:rPr lang="fr-FR"/>
              <a:t>mars 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269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A38F4E-2B17-4BFB-9353-CD004B4FF65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Prochaines réunions 2025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0FE127-38E6-4E6A-AA05-11BF7BBB3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558" y="1600200"/>
            <a:ext cx="9289680" cy="4529138"/>
          </a:xfrm>
        </p:spPr>
        <p:txBody>
          <a:bodyPr/>
          <a:lstStyle/>
          <a:p>
            <a:r>
              <a:rPr lang="fr-FR" dirty="0"/>
              <a:t>T2 : mercredi </a:t>
            </a:r>
            <a:r>
              <a:rPr lang="fr-FR" strike="sngStrike" dirty="0"/>
              <a:t>09/07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>
                <a:highlight>
                  <a:srgbClr val="FFFF00"/>
                </a:highlight>
                <a:sym typeface="Wingdings" panose="05000000000000000000" pitchFamily="2" charset="2"/>
              </a:rPr>
              <a:t>Mercredi 02/07</a:t>
            </a:r>
            <a:endParaRPr lang="fr-FR" strike="sngStrike" dirty="0">
              <a:highlight>
                <a:srgbClr val="FFFF00"/>
              </a:highlight>
            </a:endParaRPr>
          </a:p>
          <a:p>
            <a:r>
              <a:rPr lang="fr-FR" dirty="0"/>
              <a:t>T3 : mercredi 24/09</a:t>
            </a:r>
          </a:p>
          <a:p>
            <a:r>
              <a:rPr lang="fr-FR" dirty="0"/>
              <a:t>T4 : mercredi 10/12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4967B25-2B7A-4C4E-9FC1-DB401D062E1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Ordre du jour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558" y="1375929"/>
            <a:ext cx="8413293" cy="4573933"/>
          </a:xfrm>
        </p:spPr>
        <p:txBody>
          <a:bodyPr>
            <a:noAutofit/>
          </a:bodyPr>
          <a:lstStyle/>
          <a:p>
            <a:pPr marL="457200" lvl="0" indent="-457200">
              <a:spcAft>
                <a:spcPts val="1200"/>
              </a:spcAft>
              <a:buAutoNum type="arabicParenR"/>
            </a:pPr>
            <a:r>
              <a:rPr lang="fr-FR" sz="1800" dirty="0"/>
              <a:t>Présentation des nouvelles restitutions / modifications sur Pilote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1800" dirty="0"/>
              <a:t>Opale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1800" dirty="0"/>
              <a:t>Travaux en cours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1800" dirty="0"/>
              <a:t>Opale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1800" dirty="0"/>
              <a:t>BI-Clinique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1800" dirty="0"/>
              <a:t>Formations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1800" dirty="0"/>
              <a:t>Plan de charge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1800" dirty="0"/>
              <a:t>Opale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1800" dirty="0"/>
              <a:t>BI-Clinique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1800" dirty="0"/>
              <a:t>Questions des GHU 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5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Nouveaux rapports et modifications – Equipe Opale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018897-2A78-497C-B269-156E2EEC381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576498" y="1281343"/>
            <a:ext cx="9862740" cy="527320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1400" dirty="0"/>
              <a:t>Dentaire :</a:t>
            </a:r>
            <a:endParaRPr lang="fr-FR" sz="1000" b="0" dirty="0"/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b="0" dirty="0"/>
              <a:t>Prise en compte des LAMDA pour l’alimentation du rapport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b="0" dirty="0"/>
              <a:t>Ajout de la valorisation des urgences dentaires de PSL avec un focus sur la grande garde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b="0" dirty="0"/>
              <a:t>Ajout du filtre UH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b="0" dirty="0"/>
              <a:t>Ajout des lettres DF2 et PAE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b="0" dirty="0">
                <a:highlight>
                  <a:srgbClr val="FFFF00"/>
                </a:highlight>
              </a:rPr>
              <a:t>Les données du mois sont disponibles après réception du RSF le 20 du mois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200" dirty="0">
              <a:latin typeface="Montserrat" panose="02000505000000020004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Ajout de l’établissement Paul Doumer au GH Nord : </a:t>
            </a:r>
            <a:r>
              <a:rPr lang="fr-FR" sz="1400" b="0" dirty="0">
                <a:latin typeface="Montserrat" panose="02000505000000020004" pitchFamily="2" charset="0"/>
              </a:rPr>
              <a:t>Les cibles ont été recalculées sur les années antérieures</a:t>
            </a:r>
            <a:br>
              <a:rPr lang="fr-FR" sz="1000" b="0" dirty="0">
                <a:latin typeface="Montserrat" panose="02000505000000020004" pitchFamily="2" charset="0"/>
              </a:rPr>
            </a:br>
            <a:endParaRPr lang="fr-FR" sz="1000" b="0" dirty="0">
              <a:latin typeface="Montserrat" panose="02000505000000020004" pitchFamily="2" charset="0"/>
            </a:endParaRP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SSL : </a:t>
            </a:r>
            <a:r>
              <a:rPr lang="fr-FR" sz="1400" b="0" dirty="0">
                <a:latin typeface="Montserrat" panose="02000505000000020004" pitchFamily="2" charset="0"/>
              </a:rPr>
              <a:t>création de deux nouveaux établissements</a:t>
            </a:r>
            <a:br>
              <a:rPr lang="fr-FR" sz="1400" b="0" dirty="0">
                <a:latin typeface="Montserrat" panose="02000505000000020004" pitchFamily="2" charset="0"/>
              </a:rPr>
            </a:br>
            <a:endParaRPr lang="fr-FR" sz="1400" dirty="0">
              <a:latin typeface="Montserrat" panose="02000505000000020004" pitchFamily="2" charset="0"/>
            </a:endParaRP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Cibles dans Pilote : </a:t>
            </a:r>
            <a:r>
              <a:rPr lang="fr-FR" sz="1400" b="0" dirty="0">
                <a:latin typeface="Montserrat" panose="02000505000000020004" pitchFamily="2" charset="0"/>
              </a:rPr>
              <a:t>les cibles relevant de la valorisation et de l’activité MCO, SMR et HAD ainsi que les cibles RH ont bien été importées dans Pilote</a:t>
            </a:r>
            <a:br>
              <a:rPr lang="fr-FR" sz="1400" dirty="0">
                <a:latin typeface="Montserrat" panose="02000505000000020004" pitchFamily="2" charset="0"/>
              </a:rPr>
            </a:br>
            <a:endParaRPr lang="fr-FR" sz="1400" dirty="0">
              <a:latin typeface="Montserrat" panose="02000505000000020004" pitchFamily="2" charset="0"/>
            </a:endParaRP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MCO : </a:t>
            </a:r>
            <a:br>
              <a:rPr lang="fr-FR" sz="1400" dirty="0">
                <a:latin typeface="Montserrat" panose="02000505000000020004" pitchFamily="2" charset="0"/>
              </a:rPr>
            </a:br>
            <a:r>
              <a:rPr lang="fr-FR" sz="1400" b="0" dirty="0">
                <a:latin typeface="Montserrat" panose="02000505000000020004" pitchFamily="2" charset="0"/>
              </a:rPr>
              <a:t>- Ajout du typage des GHS UHCD et intermédiaire</a:t>
            </a:r>
            <a:br>
              <a:rPr lang="fr-FR" sz="1400" b="0" dirty="0">
                <a:latin typeface="Montserrat" panose="02000505000000020004" pitchFamily="2" charset="0"/>
              </a:rPr>
            </a:br>
            <a:r>
              <a:rPr lang="fr-FR" sz="1400" b="0" dirty="0">
                <a:latin typeface="Montserrat" panose="02000505000000020004" pitchFamily="2" charset="0"/>
              </a:rPr>
              <a:t>- Correction de la recette potentielle : abaissement de 50% de la recette potentielle sur les en-attente de droit de manière rétroactive</a:t>
            </a:r>
            <a:br>
              <a:rPr lang="fr-FR" sz="1400" dirty="0">
                <a:latin typeface="Montserrat" panose="02000505000000020004" pitchFamily="2" charset="0"/>
              </a:rPr>
            </a:br>
            <a:endParaRPr lang="fr-FR" sz="1400" dirty="0">
              <a:latin typeface="Montserrat" panose="02000505000000020004" pitchFamily="2" charset="0"/>
            </a:endParaRP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RH : </a:t>
            </a:r>
            <a:r>
              <a:rPr lang="fr-FR" sz="1400" b="0" dirty="0">
                <a:latin typeface="Montserrat" panose="02000505000000020004" pitchFamily="2" charset="0"/>
              </a:rPr>
              <a:t>Amélioration du calcul des coûts ARTEMIHS (intérim et heures supplémentaires) de manière rétroactive</a:t>
            </a:r>
            <a:br>
              <a:rPr lang="fr-FR" sz="1400" b="0" dirty="0">
                <a:latin typeface="Montserrat" panose="02000505000000020004" pitchFamily="2" charset="0"/>
              </a:rPr>
            </a:br>
            <a:endParaRPr lang="fr-FR" sz="1400" b="0" dirty="0">
              <a:latin typeface="Montserrat" panose="02000505000000020004" pitchFamily="2" charset="0"/>
            </a:endParaRPr>
          </a:p>
          <a:p>
            <a:pPr marL="285750" indent="-285750">
              <a:buSzPct val="100000"/>
              <a:buFont typeface="Wingdings" panose="05000000000000000000" pitchFamily="2" charset="2"/>
              <a:buChar char="Ø"/>
            </a:pPr>
            <a:r>
              <a:rPr lang="fr-FR" sz="1400" dirty="0">
                <a:latin typeface="Montserrat" panose="02000505000000020004" pitchFamily="2" charset="0"/>
              </a:rPr>
              <a:t>RSF : </a:t>
            </a:r>
            <a:r>
              <a:rPr lang="fr-FR" sz="1400" b="0" dirty="0">
                <a:latin typeface="Montserrat" panose="02000505000000020004" pitchFamily="2" charset="0"/>
              </a:rPr>
              <a:t>souci de ventilation au niveau des structures (établissement exécutant inconnu) en cours de correction</a:t>
            </a:r>
          </a:p>
          <a:p>
            <a:pPr marL="971550" lvl="1" indent="-285750">
              <a:buFont typeface="Wingdings" panose="05000000000000000000" pitchFamily="2" charset="2"/>
              <a:buChar char="Ø"/>
            </a:pPr>
            <a:endParaRPr lang="fr-FR" sz="7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55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Travaux en cours – Equipe Opale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187" y="1412875"/>
            <a:ext cx="9451387" cy="4716463"/>
          </a:xfrm>
        </p:spPr>
        <p:txBody>
          <a:bodyPr>
            <a:normAutofit/>
          </a:bodyPr>
          <a:lstStyle/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Juste prescription de biologie : rapport en cours de construction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Téléconsultation : rapport en cours de construction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SMR : </a:t>
            </a:r>
            <a:br>
              <a:rPr lang="fr-FR" b="0" dirty="0"/>
            </a:br>
            <a:r>
              <a:rPr lang="fr-FR" b="0" dirty="0"/>
              <a:t>- Création d’une vue avec volet valorisation : en cours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Wikipilote RH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TDB04 – Spécialité médicale : Ajout du niveau service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Rapport 401 : Ajout du niveau service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endParaRPr lang="fr-FR" b="0" dirty="0"/>
          </a:p>
          <a:p>
            <a:pPr marL="342900" indent="-342900" fontAlgn="ctr">
              <a:buFont typeface="Arial" panose="020B0604020202020204" pitchFamily="34" charset="0"/>
              <a:buChar char="•"/>
            </a:pPr>
            <a:endParaRPr lang="fr-FR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40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E0C901-B286-9C6F-3BE0-C39830CCCE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135187" y="494505"/>
            <a:ext cx="9289034" cy="46831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just"/>
            <a:r>
              <a:rPr lang="fr-FR" dirty="0"/>
              <a:t>Travaux en cours - Equipe BI clinique  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6F24138F-6800-4077-AF01-052CE136412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3C2C2DE-119D-4598-8C73-5EAF632F0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203811"/>
              </p:ext>
            </p:extLst>
          </p:nvPr>
        </p:nvGraphicFramePr>
        <p:xfrm>
          <a:off x="1576498" y="1328370"/>
          <a:ext cx="10250317" cy="4985398"/>
        </p:xfrm>
        <a:graphic>
          <a:graphicData uri="http://schemas.openxmlformats.org/drawingml/2006/table">
            <a:tbl>
              <a:tblPr/>
              <a:tblGrid>
                <a:gridCol w="5786753">
                  <a:extLst>
                    <a:ext uri="{9D8B030D-6E8A-4147-A177-3AD203B41FA5}">
                      <a16:colId xmlns:a16="http://schemas.microsoft.com/office/drawing/2014/main" val="341204234"/>
                    </a:ext>
                  </a:extLst>
                </a:gridCol>
                <a:gridCol w="4463564">
                  <a:extLst>
                    <a:ext uri="{9D8B030D-6E8A-4147-A177-3AD203B41FA5}">
                      <a16:colId xmlns:a16="http://schemas.microsoft.com/office/drawing/2014/main" val="698947984"/>
                    </a:ext>
                  </a:extLst>
                </a:gridCol>
              </a:tblGrid>
              <a:tr h="3284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PROJETS  EN COURS 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Etat d'avancement -Point d'attention-Alerte 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7897628"/>
                  </a:ext>
                </a:extLst>
              </a:tr>
              <a:tr h="5584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Tableaux de bord Blocs opératoires (reprise de l'historique Opale et nouvelles restitutions)</a:t>
                      </a:r>
                    </a:p>
                  </a:txBody>
                  <a:tcPr marL="7519" marR="7519" marT="7519" marB="36089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3 rapports developpés ( en cours de test fonctionnels)  sur une dizaine attendus (en attente expression de besoin)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777607"/>
                  </a:ext>
                </a:extLst>
              </a:tr>
              <a:tr h="3284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Automatisation du calcul des indicateurs institutionnels (IQSS-IFAQ) - Granularité annuelle</a:t>
                      </a:r>
                    </a:p>
                  </a:txBody>
                  <a:tcPr marL="7519" marR="7519" marT="7519" marB="36089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 rapport developpé (en cours de tests fonctionnels) sur 4 attendus 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61550"/>
                  </a:ext>
                </a:extLst>
              </a:tr>
              <a:tr h="5053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Tableaux de bord Épidémies hivernales pédiatriques / adultes - V2 (Indicateur UHCD)</a:t>
                      </a:r>
                    </a:p>
                  </a:txBody>
                  <a:tcPr marL="7519" marR="7519" marT="7519" marB="36089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En cours de qualification 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547984"/>
                  </a:ext>
                </a:extLst>
              </a:tr>
              <a:tr h="55840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Aide aux équipes transversales d'infectiologie et aux référents antibiotiques - Lot 2 (Rapports agrégés par service par molécule)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Développement en cours - priorité (consommation en DDJ)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736713"/>
                  </a:ext>
                </a:extLst>
              </a:tr>
              <a:tr h="3284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Mise en oeuvre d'un espace dédié pour les DIM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4 ateliers faits (DIM siège, GH Nord, GH Saclay, GH Sorbonne)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618934"/>
                  </a:ext>
                </a:extLst>
              </a:tr>
              <a:tr h="80096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Tableau de bord transition écologique ( bilan carbone)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Besoin spécifié- V1 des requêtes  logistique developpées, en cours de tests</a:t>
                      </a:r>
                      <a:b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</a:b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A noter : des requêtes RH devront également être developpées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381416"/>
                  </a:ext>
                </a:extLst>
              </a:tr>
              <a:tr h="3284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Production des indicateurs numériques (MSS, DMP) du programme HOP' EN </a:t>
                      </a:r>
                    </a:p>
                  </a:txBody>
                  <a:tcPr marL="7519" marR="7519" marT="7519" marB="36089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Spécifications fonctionnelles en cours </a:t>
                      </a:r>
                    </a:p>
                  </a:txBody>
                  <a:tcPr marL="7519" marR="7519" marT="7519" marB="36089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044004"/>
                  </a:ext>
                </a:extLst>
              </a:tr>
              <a:tr h="113702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Orchidée ( Organisation d’un Réseau de Centres Hospitaliers Impliqués Dans la surveillance Epidémiologique et la réponse aux Emergences)</a:t>
                      </a:r>
                    </a:p>
                  </a:txBody>
                  <a:tcPr marL="7519" marR="7519" marT="7519" marB="3608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 SARI (surveillance des infections respiratoires aigues) </a:t>
                      </a: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: Etat des lieux disponibilité des données EDS effectué- implémentation à lancer </a:t>
                      </a:r>
                      <a:b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 INFECTIONS BACTERIENNES SEVERES : </a:t>
                      </a: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démarrage des travaux de conception</a:t>
                      </a:r>
                    </a:p>
                  </a:txBody>
                  <a:tcPr marL="7519" marR="7519" marT="7519" marB="36089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534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645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Formations – DEFIP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869026" y="1836893"/>
            <a:ext cx="4136141" cy="4353514"/>
          </a:xfrm>
        </p:spPr>
        <p:txBody>
          <a:bodyPr>
            <a:noAutofit/>
          </a:bodyPr>
          <a:lstStyle/>
          <a:p>
            <a:pPr fontAlgn="ctr"/>
            <a:r>
              <a:rPr lang="fr-FR" sz="1200" b="0" dirty="0">
                <a:sym typeface="Wingdings" panose="05000000000000000000" pitchFamily="2" charset="2"/>
              </a:rPr>
              <a:t></a:t>
            </a:r>
            <a:r>
              <a:rPr lang="fr-FR" sz="1200" b="0" dirty="0">
                <a:sym typeface="Wingdings" panose="05000000000000000000" pitchFamily="2" charset="2"/>
                <a:hlinkClick r:id="rId2"/>
              </a:rPr>
              <a:t>http://plandeformation.aphp.fr/</a:t>
            </a:r>
            <a:r>
              <a:rPr lang="fr-FR" sz="1200" b="0" dirty="0" err="1">
                <a:sym typeface="Wingdings" panose="05000000000000000000" pitchFamily="2" charset="2"/>
                <a:hlinkClick r:id="rId2"/>
              </a:rPr>
              <a:t>pedago.php?code_stage</a:t>
            </a:r>
            <a:r>
              <a:rPr lang="fr-FR" sz="1200" b="0" dirty="0">
                <a:sym typeface="Wingdings" panose="05000000000000000000" pitchFamily="2" charset="2"/>
                <a:hlinkClick r:id="rId2"/>
              </a:rPr>
              <a:t>=122495866&amp;so=28&amp;as=</a:t>
            </a:r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r>
              <a:rPr lang="fr-FR" sz="1200" b="0" dirty="0">
                <a:sym typeface="Wingdings" panose="05000000000000000000" pitchFamily="2" charset="2"/>
              </a:rPr>
              <a:t></a:t>
            </a:r>
            <a:r>
              <a:rPr lang="fr-FR" sz="1200" b="0" dirty="0">
                <a:sym typeface="Wingdings" panose="05000000000000000000" pitchFamily="2" charset="2"/>
                <a:hlinkClick r:id="rId3"/>
              </a:rPr>
              <a:t>http://plandeformation.aphp.fr/</a:t>
            </a:r>
            <a:r>
              <a:rPr lang="fr-FR" sz="1200" b="0" dirty="0" err="1">
                <a:sym typeface="Wingdings" panose="05000000000000000000" pitchFamily="2" charset="2"/>
                <a:hlinkClick r:id="rId3"/>
              </a:rPr>
              <a:t>pedago.php?code_stage</a:t>
            </a:r>
            <a:r>
              <a:rPr lang="fr-FR" sz="1200" b="0" dirty="0">
                <a:sym typeface="Wingdings" panose="05000000000000000000" pitchFamily="2" charset="2"/>
                <a:hlinkClick r:id="rId3"/>
              </a:rPr>
              <a:t>=122495870&amp;so=28&amp;as=</a:t>
            </a:r>
            <a:r>
              <a:rPr lang="fr-FR" sz="1200" b="0" dirty="0">
                <a:sym typeface="Wingdings" panose="05000000000000000000" pitchFamily="2" charset="2"/>
              </a:rPr>
              <a:t>   </a:t>
            </a: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r>
              <a:rPr lang="fr-FR" sz="1200" b="0" dirty="0">
                <a:sym typeface="Wingdings" panose="05000000000000000000" pitchFamily="2" charset="2"/>
              </a:rPr>
              <a:t></a:t>
            </a:r>
            <a:r>
              <a:rPr lang="fr-FR" sz="1200" b="0" dirty="0">
                <a:sym typeface="Wingdings" panose="05000000000000000000" pitchFamily="2" charset="2"/>
                <a:hlinkClick r:id="rId4"/>
              </a:rPr>
              <a:t>http://plandeformation.aphp.fr/pedago.php?code_stage=122495874&amp;so=28&amp;as=</a:t>
            </a:r>
            <a:r>
              <a:rPr lang="fr-FR" sz="1200" b="0" dirty="0">
                <a:sym typeface="Wingdings" panose="05000000000000000000" pitchFamily="2" charset="2"/>
              </a:rPr>
              <a:t> </a:t>
            </a:r>
          </a:p>
          <a:p>
            <a:pPr fontAlgn="ctr"/>
            <a:endParaRPr lang="fr-FR" sz="1200" b="0" dirty="0">
              <a:sym typeface="Wingdings" panose="05000000000000000000" pitchFamily="2" charset="2"/>
            </a:endParaRPr>
          </a:p>
          <a:p>
            <a:pPr fontAlgn="ctr"/>
            <a:r>
              <a:rPr lang="fr-FR" sz="1200" b="0" dirty="0">
                <a:sym typeface="Wingdings" panose="05000000000000000000" pitchFamily="2" charset="2"/>
              </a:rPr>
              <a:t>						</a:t>
            </a:r>
            <a:endParaRPr lang="fr-FR" sz="1200" b="0" dirty="0"/>
          </a:p>
          <a:p>
            <a:pPr fontAlgn="ctr"/>
            <a:endParaRPr lang="it-IT" sz="1200" b="0" u="sng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96144EF-596E-44EB-85B8-1BE972006F6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15866"/>
          <a:stretch/>
        </p:blipFill>
        <p:spPr>
          <a:xfrm>
            <a:off x="2135187" y="1740088"/>
            <a:ext cx="4856332" cy="4610100"/>
          </a:xfrm>
          <a:prstGeom prst="rect">
            <a:avLst/>
          </a:prstGeom>
        </p:spPr>
      </p:pic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id="{267D1185-ABBA-402C-9D74-A6498E5F70AF}"/>
              </a:ext>
            </a:extLst>
          </p:cNvPr>
          <p:cNvSpPr txBox="1">
            <a:spLocks/>
          </p:cNvSpPr>
          <p:nvPr/>
        </p:nvSpPr>
        <p:spPr>
          <a:xfrm>
            <a:off x="2135187" y="1412875"/>
            <a:ext cx="4595055" cy="4716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rgbClr val="153D8A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Tx/>
              <a:buBlip>
                <a:blip r:embed="rId7"/>
              </a:buBlip>
              <a:defRPr sz="1400" b="1" kern="1200">
                <a:solidFill>
                  <a:srgbClr val="153D8A"/>
                </a:solidFill>
                <a:latin typeface="Montserrat" pitchFamily="2" charset="77"/>
                <a:ea typeface="+mn-ea"/>
                <a:cs typeface="+mn-cs"/>
              </a:defRPr>
            </a:lvl2pPr>
            <a:lvl3pPr marL="671513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000" b="1" kern="1200">
                <a:solidFill>
                  <a:srgbClr val="153D8A"/>
                </a:solidFill>
                <a:latin typeface="Montserrat" pitchFamily="2" charset="77"/>
                <a:ea typeface="+mn-ea"/>
                <a:cs typeface="+mn-cs"/>
              </a:defRPr>
            </a:lvl3pPr>
            <a:lvl4pPr marL="671513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000" b="0" kern="1200">
                <a:solidFill>
                  <a:srgbClr val="153D8A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fr-FR" sz="1500" b="0" u="sng" dirty="0"/>
              <a:t>Dates des formations et codes sessions :</a:t>
            </a:r>
            <a:endParaRPr lang="fr-FR" sz="1500" b="0" dirty="0">
              <a:sym typeface="Wingdings" panose="05000000000000000000" pitchFamily="2" charset="2"/>
            </a:endParaRPr>
          </a:p>
          <a:p>
            <a:pPr fontAlgn="ctr"/>
            <a:r>
              <a:rPr lang="fr-FR" sz="1500" b="0" dirty="0">
                <a:sym typeface="Wingdings" panose="05000000000000000000" pitchFamily="2" charset="2"/>
              </a:rPr>
              <a:t>						</a:t>
            </a:r>
            <a:endParaRPr lang="fr-FR" sz="1500" b="0" dirty="0"/>
          </a:p>
          <a:p>
            <a:pPr fontAlgn="ctr"/>
            <a:endParaRPr lang="it-IT" sz="1500" b="0" u="sng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9C29C9-C96A-463B-BC67-0951A6658C24}"/>
              </a:ext>
            </a:extLst>
          </p:cNvPr>
          <p:cNvSpPr/>
          <p:nvPr/>
        </p:nvSpPr>
        <p:spPr>
          <a:xfrm>
            <a:off x="2161065" y="5063706"/>
            <a:ext cx="4595055" cy="301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206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F00952-C65B-4EE0-9101-9775291B269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Plan de </a:t>
            </a:r>
            <a:r>
              <a:rPr lang="fr-FR"/>
              <a:t>charge 2025 – 2026 – </a:t>
            </a:r>
            <a:r>
              <a:rPr lang="fr-FR" dirty="0"/>
              <a:t>Equipe Opale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9C576C-2383-4D60-A02E-1EBFFED1FA7B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T2 2025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Rapport téléconsultation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Wikipilote lot 2 : RH et SMR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TdB04 et RH401 : ajout du niveau service</a:t>
            </a:r>
          </a:p>
          <a:p>
            <a:pPr marL="971550" lvl="1" indent="-285750">
              <a:buFontTx/>
              <a:buChar char="-"/>
            </a:pPr>
            <a:endParaRPr lang="fr-FR" b="0" dirty="0"/>
          </a:p>
          <a:p>
            <a:pPr marL="285750" indent="-285750">
              <a:buFontTx/>
              <a:buChar char="-"/>
            </a:pPr>
            <a:r>
              <a:rPr lang="fr-FR" dirty="0"/>
              <a:t>T3 2025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Statistiques dans Pilote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Rapport Juste Prescription Imagerie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Vue SMR</a:t>
            </a:r>
          </a:p>
          <a:p>
            <a:pPr marL="9715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2026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CREA 2022 – 2023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Intégration flux SAP-BI facturation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8FF985F-7479-4A2E-B7C8-F0176CB6CEF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61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3A0C-AD6A-47AA-AE68-1D3E5B24F1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Plan de charges 2025 - Equipe BI clinique</a:t>
            </a:r>
          </a:p>
          <a:p>
            <a:endParaRPr lang="fr-FR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89BFFA9-90D1-4FBD-942B-A4A627310672}"/>
              </a:ext>
            </a:extLst>
          </p:cNvPr>
          <p:cNvSpPr/>
          <p:nvPr/>
        </p:nvSpPr>
        <p:spPr>
          <a:xfrm>
            <a:off x="1775009" y="1868688"/>
            <a:ext cx="2232215" cy="47995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Tableaux de bord Blocs opératoires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FCEADF8-3267-4B6F-B93A-34AF41EF5314}"/>
              </a:ext>
            </a:extLst>
          </p:cNvPr>
          <p:cNvSpPr/>
          <p:nvPr/>
        </p:nvSpPr>
        <p:spPr>
          <a:xfrm>
            <a:off x="1775009" y="2449410"/>
            <a:ext cx="2232215" cy="6542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Tableaux de bord Réanimation sur les infections associées aux soins (Cathéter-PAVM) 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F4415AD-A0FF-4421-AF97-E776C7DBBB9E}"/>
              </a:ext>
            </a:extLst>
          </p:cNvPr>
          <p:cNvSpPr/>
          <p:nvPr/>
        </p:nvSpPr>
        <p:spPr>
          <a:xfrm>
            <a:off x="1775010" y="3194995"/>
            <a:ext cx="2232214" cy="5463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Production des indicateurs numériques (MSS, DMP) du programme HOP' EN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F5142FEB-1629-431B-865D-6E30F3DA3AE4}"/>
              </a:ext>
            </a:extLst>
          </p:cNvPr>
          <p:cNvSpPr/>
          <p:nvPr/>
        </p:nvSpPr>
        <p:spPr>
          <a:xfrm>
            <a:off x="1775011" y="4388921"/>
            <a:ext cx="2232213" cy="407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Indicateurs de juste prescription en imagerie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41062567-C316-492B-81AF-C7FE3A3AEEF0}"/>
              </a:ext>
            </a:extLst>
          </p:cNvPr>
          <p:cNvSpPr/>
          <p:nvPr/>
        </p:nvSpPr>
        <p:spPr>
          <a:xfrm>
            <a:off x="1775011" y="4847860"/>
            <a:ext cx="2232213" cy="103779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Aide aux équipes transversales d'infectiologie et aux référents antibiotiques - Lot 2 (Rapports agrégés par service par molécule)</a:t>
            </a:r>
          </a:p>
        </p:txBody>
      </p:sp>
      <p:graphicFrame>
        <p:nvGraphicFramePr>
          <p:cNvPr id="12" name="Tableau 12">
            <a:extLst>
              <a:ext uri="{FF2B5EF4-FFF2-40B4-BE49-F238E27FC236}">
                <a16:creationId xmlns:a16="http://schemas.microsoft.com/office/drawing/2014/main" id="{5788E1EC-2DEA-40D2-82A7-8B0433552B36}"/>
              </a:ext>
            </a:extLst>
          </p:cNvPr>
          <p:cNvGraphicFramePr>
            <a:graphicFrameLocks noGrp="1"/>
          </p:cNvGraphicFramePr>
          <p:nvPr/>
        </p:nvGraphicFramePr>
        <p:xfrm>
          <a:off x="4007224" y="993468"/>
          <a:ext cx="7631952" cy="639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988">
                  <a:extLst>
                    <a:ext uri="{9D8B030D-6E8A-4147-A177-3AD203B41FA5}">
                      <a16:colId xmlns:a16="http://schemas.microsoft.com/office/drawing/2014/main" val="3815699066"/>
                    </a:ext>
                  </a:extLst>
                </a:gridCol>
                <a:gridCol w="1907988">
                  <a:extLst>
                    <a:ext uri="{9D8B030D-6E8A-4147-A177-3AD203B41FA5}">
                      <a16:colId xmlns:a16="http://schemas.microsoft.com/office/drawing/2014/main" val="3429034524"/>
                    </a:ext>
                  </a:extLst>
                </a:gridCol>
                <a:gridCol w="1907988">
                  <a:extLst>
                    <a:ext uri="{9D8B030D-6E8A-4147-A177-3AD203B41FA5}">
                      <a16:colId xmlns:a16="http://schemas.microsoft.com/office/drawing/2014/main" val="3921424840"/>
                    </a:ext>
                  </a:extLst>
                </a:gridCol>
                <a:gridCol w="1907988">
                  <a:extLst>
                    <a:ext uri="{9D8B030D-6E8A-4147-A177-3AD203B41FA5}">
                      <a16:colId xmlns:a16="http://schemas.microsoft.com/office/drawing/2014/main" val="3436331947"/>
                    </a:ext>
                  </a:extLst>
                </a:gridCol>
              </a:tblGrid>
              <a:tr h="274231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327547"/>
                  </a:ext>
                </a:extLst>
              </a:tr>
              <a:tr h="27423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T1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T3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/>
                        <a:t>T4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931145"/>
                  </a:ext>
                </a:extLst>
              </a:tr>
            </a:tbl>
          </a:graphicData>
        </a:graphic>
      </p:graphicFrame>
      <p:sp>
        <p:nvSpPr>
          <p:cNvPr id="14" name="Flèche : pentagone 13">
            <a:extLst>
              <a:ext uri="{FF2B5EF4-FFF2-40B4-BE49-F238E27FC236}">
                <a16:creationId xmlns:a16="http://schemas.microsoft.com/office/drawing/2014/main" id="{4558CD6B-D167-48A4-862D-3E0E26F7B163}"/>
              </a:ext>
            </a:extLst>
          </p:cNvPr>
          <p:cNvSpPr/>
          <p:nvPr/>
        </p:nvSpPr>
        <p:spPr>
          <a:xfrm>
            <a:off x="4141694" y="1846729"/>
            <a:ext cx="7497482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pentagone 14">
            <a:extLst>
              <a:ext uri="{FF2B5EF4-FFF2-40B4-BE49-F238E27FC236}">
                <a16:creationId xmlns:a16="http://schemas.microsoft.com/office/drawing/2014/main" id="{1E786D53-6A3E-498B-B2B4-E24E1C5EFEBA}"/>
              </a:ext>
            </a:extLst>
          </p:cNvPr>
          <p:cNvSpPr/>
          <p:nvPr/>
        </p:nvSpPr>
        <p:spPr>
          <a:xfrm>
            <a:off x="5934634" y="2521064"/>
            <a:ext cx="5704541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30ABBB35-E79B-4F8A-94E3-BF73FEAC8DB5}"/>
              </a:ext>
            </a:extLst>
          </p:cNvPr>
          <p:cNvSpPr/>
          <p:nvPr/>
        </p:nvSpPr>
        <p:spPr>
          <a:xfrm>
            <a:off x="4141694" y="3235683"/>
            <a:ext cx="3827930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 : pentagone 16">
            <a:extLst>
              <a:ext uri="{FF2B5EF4-FFF2-40B4-BE49-F238E27FC236}">
                <a16:creationId xmlns:a16="http://schemas.microsoft.com/office/drawing/2014/main" id="{05205625-4748-402F-BC41-949E8117A243}"/>
              </a:ext>
            </a:extLst>
          </p:cNvPr>
          <p:cNvSpPr/>
          <p:nvPr/>
        </p:nvSpPr>
        <p:spPr>
          <a:xfrm>
            <a:off x="7811245" y="4267200"/>
            <a:ext cx="3827930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 : pentagone 17">
            <a:extLst>
              <a:ext uri="{FF2B5EF4-FFF2-40B4-BE49-F238E27FC236}">
                <a16:creationId xmlns:a16="http://schemas.microsoft.com/office/drawing/2014/main" id="{745434F7-2978-4DE4-8356-85324BF92B59}"/>
              </a:ext>
            </a:extLst>
          </p:cNvPr>
          <p:cNvSpPr/>
          <p:nvPr/>
        </p:nvSpPr>
        <p:spPr>
          <a:xfrm>
            <a:off x="5909235" y="5163543"/>
            <a:ext cx="3827930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080885F-7B1B-4A0B-884C-D928213F4BB9}"/>
              </a:ext>
            </a:extLst>
          </p:cNvPr>
          <p:cNvSpPr txBox="1"/>
          <p:nvPr/>
        </p:nvSpPr>
        <p:spPr>
          <a:xfrm>
            <a:off x="1959724" y="6122894"/>
            <a:ext cx="9120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0" i="0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Orchidée ( Organisation d’un Réseau de Centres Hospitaliers Impliqués Dans la surveillance Epidémiologique et la réponse aux Emergences)</a:t>
            </a:r>
          </a:p>
          <a:p>
            <a:r>
              <a:rPr lang="fr-FR" sz="1200" b="0" i="0" dirty="0">
                <a:solidFill>
                  <a:srgbClr val="242424"/>
                </a:solidFill>
                <a:effectLst/>
                <a:latin typeface="Aptos Narrow"/>
              </a:rPr>
              <a:t>Aide au repérage des cas de covid-19/grippe nosocomiaux</a:t>
            </a:r>
          </a:p>
          <a:p>
            <a:r>
              <a:rPr lang="fr-FR" sz="1200" dirty="0">
                <a:solidFill>
                  <a:srgbClr val="242424"/>
                </a:solidFill>
                <a:latin typeface="Aptos Narrow"/>
              </a:rPr>
              <a:t>Indicateurs Qualité </a:t>
            </a:r>
            <a:endParaRPr lang="fr-FR" sz="1200" b="0" i="0" dirty="0">
              <a:solidFill>
                <a:srgbClr val="000000"/>
              </a:solidFill>
              <a:effectLst/>
              <a:latin typeface="Calibri Light" panose="020F0302020204030204" pitchFamily="34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70C6DB16-30F9-4B98-B0A6-753F6178E36E}"/>
              </a:ext>
            </a:extLst>
          </p:cNvPr>
          <p:cNvSpPr/>
          <p:nvPr/>
        </p:nvSpPr>
        <p:spPr>
          <a:xfrm>
            <a:off x="1775009" y="3796676"/>
            <a:ext cx="2232214" cy="54639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fr-FR" sz="1200" dirty="0">
                <a:solidFill>
                  <a:srgbClr val="000000"/>
                </a:solidFill>
                <a:latin typeface="Calibri Light" panose="020F0302020204030204" pitchFamily="34" charset="0"/>
              </a:rPr>
              <a:t>Automatisation du calcul des indicateurs institutionnels (IQSS-IFAQ) - Granularité annuelle</a:t>
            </a:r>
          </a:p>
        </p:txBody>
      </p:sp>
      <p:sp>
        <p:nvSpPr>
          <p:cNvPr id="22" name="Flèche : pentagone 21">
            <a:extLst>
              <a:ext uri="{FF2B5EF4-FFF2-40B4-BE49-F238E27FC236}">
                <a16:creationId xmlns:a16="http://schemas.microsoft.com/office/drawing/2014/main" id="{0C4A74FB-FE65-4456-86D9-78A32BEBEB7B}"/>
              </a:ext>
            </a:extLst>
          </p:cNvPr>
          <p:cNvSpPr/>
          <p:nvPr/>
        </p:nvSpPr>
        <p:spPr>
          <a:xfrm>
            <a:off x="4141694" y="3872881"/>
            <a:ext cx="2061882" cy="502024"/>
          </a:xfrm>
          <a:prstGeom prst="homePlat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Point d’interrogation | YouStudio">
            <a:extLst>
              <a:ext uri="{FF2B5EF4-FFF2-40B4-BE49-F238E27FC236}">
                <a16:creationId xmlns:a16="http://schemas.microsoft.com/office/drawing/2014/main" id="{AB8EBD52-5780-488C-BFAA-519641721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017" y="6167607"/>
            <a:ext cx="280707" cy="280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7D6042C-2DEA-461C-8DEF-44C5B199E367}"/>
              </a:ext>
            </a:extLst>
          </p:cNvPr>
          <p:cNvSpPr txBox="1"/>
          <p:nvPr/>
        </p:nvSpPr>
        <p:spPr>
          <a:xfrm>
            <a:off x="4589929" y="1918089"/>
            <a:ext cx="2931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2F98831-05DC-4A96-8BCC-DD59A9D52BC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2351" y="3216260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65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Question des GHU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>
                <a:sym typeface="Wingdings" panose="05000000000000000000" pitchFamily="2" charset="2"/>
              </a:rPr>
              <a:t>Soins critiques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>
                <a:sym typeface="Wingdings" panose="05000000000000000000" pitchFamily="2" charset="2"/>
              </a:rPr>
              <a:t>Les référentiels biologie et NGAP ont été mis à jour : </a:t>
            </a:r>
            <a:br>
              <a:rPr lang="fr-FR" sz="1600" b="0" dirty="0">
                <a:sym typeface="Wingdings" panose="05000000000000000000" pitchFamily="2" charset="2"/>
              </a:rPr>
            </a:br>
            <a:r>
              <a:rPr lang="fr-FR" sz="1600" b="0" dirty="0">
                <a:sym typeface="Wingdings" panose="05000000000000000000" pitchFamily="2" charset="2"/>
              </a:rPr>
              <a:t> X001, X002, X003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>
                <a:sym typeface="Wingdings" panose="05000000000000000000" pitchFamily="2" charset="2"/>
              </a:rPr>
              <a:t>Les lettres clés de téléconsultation TCK, TCH, TCP et TMI apparaissent désormais bien dans Pilote</a:t>
            </a:r>
            <a:endParaRPr lang="fr-FR" dirty="0"/>
          </a:p>
          <a:p>
            <a:pPr fontAlgn="ctr">
              <a:lnSpc>
                <a:spcPct val="100000"/>
              </a:lnSpc>
            </a:pPr>
            <a:endParaRPr lang="fr-FR" sz="1600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407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AP-H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8C542F-86E6-4024-9E00-513AD328AB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4A39C0-5DBB-4058-9177-079C95FE60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71C4BAE-527C-42A2-8209-6E0DAC46968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6169</TotalTime>
  <Words>900</Words>
  <Application>Microsoft Office PowerPoint</Application>
  <PresentationFormat>Grand écran</PresentationFormat>
  <Paragraphs>121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Aptos Narrow</vt:lpstr>
      <vt:lpstr>Arial</vt:lpstr>
      <vt:lpstr>Calibri</vt:lpstr>
      <vt:lpstr>Calibri Light</vt:lpstr>
      <vt:lpstr>Montserrat</vt:lpstr>
      <vt:lpstr>Montserrat Light</vt:lpstr>
      <vt:lpstr>Wingdings</vt:lpstr>
      <vt:lpstr>Thème AP-HP</vt:lpstr>
      <vt:lpstr>Présentation PowerPoint</vt:lpstr>
      <vt:lpstr> </vt:lpstr>
      <vt:lpstr> </vt:lpstr>
      <vt:lpstr> </vt:lpstr>
      <vt:lpstr>Présentation PowerPoint</vt:lpstr>
      <vt:lpstr> </vt:lpstr>
      <vt:lpstr>Présentation PowerPoint</vt:lpstr>
      <vt:lpstr>Présentation PowerPoint</vt:lpstr>
      <vt:lpstr>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CLOCHER Benjamin</dc:creator>
  <cp:lastModifiedBy>CHRETIEN Nina (SAP)</cp:lastModifiedBy>
  <cp:revision>259</cp:revision>
  <dcterms:created xsi:type="dcterms:W3CDTF">2022-12-21T14:27:32Z</dcterms:created>
  <dcterms:modified xsi:type="dcterms:W3CDTF">2025-03-26T13:55:41Z</dcterms:modified>
</cp:coreProperties>
</file>