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70" r:id="rId5"/>
    <p:sldId id="273" r:id="rId6"/>
    <p:sldId id="460" r:id="rId7"/>
    <p:sldId id="464" r:id="rId8"/>
    <p:sldId id="461" r:id="rId9"/>
    <p:sldId id="455" r:id="rId10"/>
    <p:sldId id="292" r:id="rId11"/>
    <p:sldId id="459" r:id="rId12"/>
    <p:sldId id="462" r:id="rId13"/>
    <p:sldId id="285" r:id="rId14"/>
    <p:sldId id="463" r:id="rId15"/>
    <p:sldId id="291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CF00"/>
    <a:srgbClr val="2C256B"/>
    <a:srgbClr val="153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25" autoAdjust="0"/>
  </p:normalViewPr>
  <p:slideViewPr>
    <p:cSldViewPr snapToGrid="0">
      <p:cViewPr varScale="1">
        <p:scale>
          <a:sx n="118" d="100"/>
          <a:sy n="118" d="100"/>
        </p:scale>
        <p:origin x="1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7314BB23-3194-EEE5-3EA8-EC14E615380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0ACC9C2-B87A-D176-5AFD-230F50ECEE8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A1D348-6D22-5140-A730-46E9C1F2A4E3}" type="datetime1">
              <a:rPr lang="fr-FR" smtClean="0"/>
              <a:t>16/12/2024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7050809-06D9-5C53-EBA0-A518EF98C8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9409275-0F85-D0C1-9ACC-A5E94F194A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B60BA2-908B-D642-92D1-48EBA3F313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478152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A4D21-A8FA-3645-BE67-5DEE1857893C}" type="datetime1">
              <a:rPr lang="fr-FR" smtClean="0"/>
              <a:t>16/12/2024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155AFE-5798-3E42-99BD-FB777DFCA4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588511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A4D21-A8FA-3645-BE67-5DEE1857893C}" type="datetime1">
              <a:rPr lang="fr-FR" smtClean="0"/>
              <a:t>16/12/2024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155AFE-5798-3E42-99BD-FB777DFCA437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91635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aseline="0" dirty="0"/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F99A4D21-A8FA-3645-BE67-5DEE1857893C}" type="datetime1">
              <a:rPr lang="fr-FR" smtClean="0"/>
              <a:t>16/12/2024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155AFE-5798-3E42-99BD-FB777DFCA437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72805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A4D21-A8FA-3645-BE67-5DEE1857893C}" type="datetime1">
              <a:rPr lang="fr-FR" smtClean="0"/>
              <a:t>16/12/2024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155AFE-5798-3E42-99BD-FB777DFCA437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879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E0A0BB1C-500C-6A8E-B956-81E69236D295}"/>
              </a:ext>
            </a:extLst>
          </p:cNvPr>
          <p:cNvCxnSpPr>
            <a:cxnSpLocks/>
          </p:cNvCxnSpPr>
          <p:nvPr userDrawn="1"/>
        </p:nvCxnSpPr>
        <p:spPr>
          <a:xfrm>
            <a:off x="1306371" y="836712"/>
            <a:ext cx="0" cy="4968552"/>
          </a:xfrm>
          <a:prstGeom prst="line">
            <a:avLst/>
          </a:prstGeom>
          <a:ln>
            <a:solidFill>
              <a:srgbClr val="0063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9C832D05-9B65-DE09-D494-2922F5262856}"/>
              </a:ext>
            </a:extLst>
          </p:cNvPr>
          <p:cNvSpPr/>
          <p:nvPr userDrawn="1"/>
        </p:nvSpPr>
        <p:spPr bwMode="gray">
          <a:xfrm>
            <a:off x="2135559" y="404664"/>
            <a:ext cx="10054320" cy="5724674"/>
          </a:xfrm>
          <a:prstGeom prst="rect">
            <a:avLst/>
          </a:prstGeom>
          <a:solidFill>
            <a:srgbClr val="15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BF90A308-64EF-2075-AA12-744962745A8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301" y="383829"/>
            <a:ext cx="358140" cy="358140"/>
          </a:xfrm>
          <a:prstGeom prst="rect">
            <a:avLst/>
          </a:prstGeom>
        </p:spPr>
      </p:pic>
      <p:sp>
        <p:nvSpPr>
          <p:cNvPr id="5" name="Espace réservé du texte 8">
            <a:extLst>
              <a:ext uri="{FF2B5EF4-FFF2-40B4-BE49-F238E27FC236}">
                <a16:creationId xmlns:a16="http://schemas.microsoft.com/office/drawing/2014/main" id="{7578E0F4-2494-0485-FD40-6040D4D832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14251" y="1484784"/>
            <a:ext cx="2670014" cy="648072"/>
          </a:xfrm>
          <a:solidFill>
            <a:srgbClr val="0063AF"/>
          </a:solidFill>
          <a:ln>
            <a:noFill/>
          </a:ln>
        </p:spPr>
        <p:txBody>
          <a:bodyPr anchor="ctr"/>
          <a:lstStyle>
            <a:lvl1pPr marL="14287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600" b="1">
                <a:ln cmpd="sng">
                  <a:noFill/>
                </a:ln>
                <a:solidFill>
                  <a:schemeClr val="bg1"/>
                </a:solidFill>
              </a:defRPr>
            </a:lvl1pPr>
            <a:lvl2pPr marL="0" algn="ctr">
              <a:lnSpc>
                <a:spcPct val="100000"/>
              </a:lnSpc>
              <a:spcBef>
                <a:spcPts val="6900"/>
              </a:spcBef>
              <a:defRPr sz="2000" b="1">
                <a:solidFill>
                  <a:schemeClr val="bg1"/>
                </a:solidFill>
              </a:defRPr>
            </a:lvl2pPr>
          </a:lstStyle>
          <a:p>
            <a:pPr lvl="0"/>
            <a:r>
              <a:rPr lang="fr-FR" noProof="0" dirty="0"/>
              <a:t>TITRE DE</a:t>
            </a:r>
          </a:p>
        </p:txBody>
      </p:sp>
      <p:sp>
        <p:nvSpPr>
          <p:cNvPr id="6" name="Espace réservé du texte 8">
            <a:extLst>
              <a:ext uri="{FF2B5EF4-FFF2-40B4-BE49-F238E27FC236}">
                <a16:creationId xmlns:a16="http://schemas.microsoft.com/office/drawing/2014/main" id="{132EAA0A-1C49-C00A-DC4C-D245B5678F1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94176" y="3168055"/>
            <a:ext cx="7537085" cy="93610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bg1"/>
                </a:solidFill>
              </a:defRPr>
            </a:lvl1pPr>
            <a:lvl2pPr marL="0" algn="ctr">
              <a:lnSpc>
                <a:spcPct val="100000"/>
              </a:lnSpc>
              <a:spcBef>
                <a:spcPts val="6900"/>
              </a:spcBef>
              <a:defRPr sz="2000" b="1">
                <a:solidFill>
                  <a:schemeClr val="bg1"/>
                </a:solidFill>
              </a:defRPr>
            </a:lvl2pPr>
          </a:lstStyle>
          <a:p>
            <a:pPr lvl="0"/>
            <a:r>
              <a:rPr lang="fr-FR" noProof="0" dirty="0"/>
              <a:t>Sous-titre</a:t>
            </a:r>
          </a:p>
        </p:txBody>
      </p:sp>
      <p:sp>
        <p:nvSpPr>
          <p:cNvPr id="10" name="Espace réservé du texte 8">
            <a:extLst>
              <a:ext uri="{FF2B5EF4-FFF2-40B4-BE49-F238E27FC236}">
                <a16:creationId xmlns:a16="http://schemas.microsoft.com/office/drawing/2014/main" id="{4C3C65CB-F1BB-AC1C-7C87-CF3E8BA7E40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514251" y="2306905"/>
            <a:ext cx="5241090" cy="648072"/>
          </a:xfrm>
          <a:solidFill>
            <a:srgbClr val="0063AF"/>
          </a:solidFill>
          <a:ln>
            <a:noFill/>
          </a:ln>
        </p:spPr>
        <p:txBody>
          <a:bodyPr anchor="ctr"/>
          <a:lstStyle>
            <a:lvl1pPr marL="14400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ln cmpd="sng">
                  <a:noFill/>
                </a:ln>
                <a:solidFill>
                  <a:schemeClr val="bg1"/>
                </a:solidFill>
                <a:latin typeface="Montserrat Light" pitchFamily="2" charset="77"/>
              </a:defRPr>
            </a:lvl1pPr>
            <a:lvl2pPr marL="0" algn="ctr">
              <a:lnSpc>
                <a:spcPct val="100000"/>
              </a:lnSpc>
              <a:spcBef>
                <a:spcPts val="6900"/>
              </a:spcBef>
              <a:defRPr sz="2000" b="1">
                <a:solidFill>
                  <a:schemeClr val="bg1"/>
                </a:solidFill>
              </a:defRPr>
            </a:lvl2pPr>
          </a:lstStyle>
          <a:p>
            <a:pPr lvl="0"/>
            <a:r>
              <a:rPr lang="fr-FR" noProof="0" dirty="0"/>
              <a:t>LA PRÉSENTATION</a:t>
            </a:r>
          </a:p>
        </p:txBody>
      </p:sp>
      <p:pic>
        <p:nvPicPr>
          <p:cNvPr id="11" name="Image 10" descr="Une image contenant texte, signe, jaune&#10;&#10;Description générée automatiquement">
            <a:extLst>
              <a:ext uri="{FF2B5EF4-FFF2-40B4-BE49-F238E27FC236}">
                <a16:creationId xmlns:a16="http://schemas.microsoft.com/office/drawing/2014/main" id="{4BAEB561-5552-B41F-2842-C2680E92F8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747" y="854610"/>
            <a:ext cx="311150" cy="330200"/>
          </a:xfrm>
          <a:prstGeom prst="rect">
            <a:avLst/>
          </a:prstGeom>
        </p:spPr>
      </p:pic>
      <p:sp>
        <p:nvSpPr>
          <p:cNvPr id="12" name="Espace réservé du texte 3">
            <a:extLst>
              <a:ext uri="{FF2B5EF4-FFF2-40B4-BE49-F238E27FC236}">
                <a16:creationId xmlns:a16="http://schemas.microsoft.com/office/drawing/2014/main" id="{D6C6A52D-0553-9519-55BD-EB8F7543CB4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7465" y="5961479"/>
            <a:ext cx="777812" cy="167859"/>
          </a:xfrm>
          <a:solidFill>
            <a:srgbClr val="0063AF"/>
          </a:solidFill>
        </p:spPr>
        <p:txBody>
          <a:bodyPr anchor="ctr"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7" name="Espace réservé de la date 5">
            <a:extLst>
              <a:ext uri="{FF2B5EF4-FFF2-40B4-BE49-F238E27FC236}">
                <a16:creationId xmlns:a16="http://schemas.microsoft.com/office/drawing/2014/main" id="{8C6E2C3D-6037-D144-ECA3-883B9D83AF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95949" y="586284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0" b="1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fld id="{43FC39D8-9463-AF40-A433-438645413AB6}" type="datetime4">
              <a:rPr lang="fr-FR" smtClean="0"/>
              <a:pPr/>
              <a:t>16 décembre 2024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0408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 sans apl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E0A0BB1C-500C-6A8E-B956-81E69236D295}"/>
              </a:ext>
            </a:extLst>
          </p:cNvPr>
          <p:cNvCxnSpPr>
            <a:cxnSpLocks/>
          </p:cNvCxnSpPr>
          <p:nvPr userDrawn="1"/>
        </p:nvCxnSpPr>
        <p:spPr>
          <a:xfrm>
            <a:off x="1306371" y="836712"/>
            <a:ext cx="0" cy="4968552"/>
          </a:xfrm>
          <a:prstGeom prst="line">
            <a:avLst/>
          </a:prstGeom>
          <a:ln>
            <a:solidFill>
              <a:srgbClr val="0063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 3">
            <a:extLst>
              <a:ext uri="{FF2B5EF4-FFF2-40B4-BE49-F238E27FC236}">
                <a16:creationId xmlns:a16="http://schemas.microsoft.com/office/drawing/2014/main" id="{BF90A308-64EF-2075-AA12-744962745A8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301" y="383829"/>
            <a:ext cx="358140" cy="358140"/>
          </a:xfrm>
          <a:prstGeom prst="rect">
            <a:avLst/>
          </a:prstGeom>
        </p:spPr>
      </p:pic>
      <p:sp>
        <p:nvSpPr>
          <p:cNvPr id="5" name="Espace réservé du texte 8">
            <a:extLst>
              <a:ext uri="{FF2B5EF4-FFF2-40B4-BE49-F238E27FC236}">
                <a16:creationId xmlns:a16="http://schemas.microsoft.com/office/drawing/2014/main" id="{7578E0F4-2494-0485-FD40-6040D4D832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14251" y="1484784"/>
            <a:ext cx="2670014" cy="648072"/>
          </a:xfrm>
          <a:solidFill>
            <a:srgbClr val="0063AF"/>
          </a:solidFill>
          <a:ln>
            <a:noFill/>
          </a:ln>
        </p:spPr>
        <p:txBody>
          <a:bodyPr anchor="ctr"/>
          <a:lstStyle>
            <a:lvl1pPr marL="14287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600" b="1">
                <a:ln cmpd="sng">
                  <a:noFill/>
                </a:ln>
                <a:solidFill>
                  <a:schemeClr val="bg1"/>
                </a:solidFill>
              </a:defRPr>
            </a:lvl1pPr>
            <a:lvl2pPr marL="0" algn="ctr">
              <a:lnSpc>
                <a:spcPct val="100000"/>
              </a:lnSpc>
              <a:spcBef>
                <a:spcPts val="6900"/>
              </a:spcBef>
              <a:defRPr sz="2000" b="1">
                <a:solidFill>
                  <a:schemeClr val="bg1"/>
                </a:solidFill>
              </a:defRPr>
            </a:lvl2pPr>
          </a:lstStyle>
          <a:p>
            <a:pPr lvl="0"/>
            <a:r>
              <a:rPr lang="fr-FR" noProof="0" dirty="0"/>
              <a:t>TITRE DE</a:t>
            </a:r>
          </a:p>
        </p:txBody>
      </p:sp>
      <p:sp>
        <p:nvSpPr>
          <p:cNvPr id="6" name="Espace réservé du texte 8">
            <a:extLst>
              <a:ext uri="{FF2B5EF4-FFF2-40B4-BE49-F238E27FC236}">
                <a16:creationId xmlns:a16="http://schemas.microsoft.com/office/drawing/2014/main" id="{132EAA0A-1C49-C00A-DC4C-D245B5678F1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94176" y="3168055"/>
            <a:ext cx="7537085" cy="93610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rgbClr val="153D8A"/>
                </a:solidFill>
              </a:defRPr>
            </a:lvl1pPr>
            <a:lvl2pPr marL="0" algn="ctr">
              <a:lnSpc>
                <a:spcPct val="100000"/>
              </a:lnSpc>
              <a:spcBef>
                <a:spcPts val="6900"/>
              </a:spcBef>
              <a:defRPr sz="2000" b="1">
                <a:solidFill>
                  <a:schemeClr val="bg1"/>
                </a:solidFill>
              </a:defRPr>
            </a:lvl2pPr>
          </a:lstStyle>
          <a:p>
            <a:pPr lvl="0"/>
            <a:r>
              <a:rPr lang="fr-FR" noProof="0" dirty="0"/>
              <a:t>Sous-titre</a:t>
            </a:r>
          </a:p>
        </p:txBody>
      </p:sp>
      <p:sp>
        <p:nvSpPr>
          <p:cNvPr id="10" name="Espace réservé du texte 8">
            <a:extLst>
              <a:ext uri="{FF2B5EF4-FFF2-40B4-BE49-F238E27FC236}">
                <a16:creationId xmlns:a16="http://schemas.microsoft.com/office/drawing/2014/main" id="{4C3C65CB-F1BB-AC1C-7C87-CF3E8BA7E40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514251" y="2306905"/>
            <a:ext cx="5241090" cy="648072"/>
          </a:xfrm>
          <a:solidFill>
            <a:srgbClr val="0063AF"/>
          </a:solidFill>
          <a:ln>
            <a:noFill/>
          </a:ln>
        </p:spPr>
        <p:txBody>
          <a:bodyPr anchor="ctr"/>
          <a:lstStyle>
            <a:lvl1pPr marL="14400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ln cmpd="sng">
                  <a:noFill/>
                </a:ln>
                <a:solidFill>
                  <a:schemeClr val="bg1"/>
                </a:solidFill>
                <a:latin typeface="Montserrat Light" pitchFamily="2" charset="77"/>
              </a:defRPr>
            </a:lvl1pPr>
            <a:lvl2pPr marL="0" algn="ctr">
              <a:lnSpc>
                <a:spcPct val="100000"/>
              </a:lnSpc>
              <a:spcBef>
                <a:spcPts val="6900"/>
              </a:spcBef>
              <a:defRPr sz="2000" b="1">
                <a:solidFill>
                  <a:schemeClr val="bg1"/>
                </a:solidFill>
              </a:defRPr>
            </a:lvl2pPr>
          </a:lstStyle>
          <a:p>
            <a:pPr lvl="0"/>
            <a:r>
              <a:rPr lang="fr-FR" noProof="0" dirty="0"/>
              <a:t>LA PRÉSENTATION</a:t>
            </a:r>
          </a:p>
        </p:txBody>
      </p:sp>
      <p:pic>
        <p:nvPicPr>
          <p:cNvPr id="11" name="Image 10" descr="Une image contenant texte, signe, jaune&#10;&#10;Description générée automatiquement">
            <a:extLst>
              <a:ext uri="{FF2B5EF4-FFF2-40B4-BE49-F238E27FC236}">
                <a16:creationId xmlns:a16="http://schemas.microsoft.com/office/drawing/2014/main" id="{4BAEB561-5552-B41F-2842-C2680E92F8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747" y="854610"/>
            <a:ext cx="311150" cy="330200"/>
          </a:xfrm>
          <a:prstGeom prst="rect">
            <a:avLst/>
          </a:prstGeom>
        </p:spPr>
      </p:pic>
      <p:sp>
        <p:nvSpPr>
          <p:cNvPr id="12" name="Espace réservé du texte 3">
            <a:extLst>
              <a:ext uri="{FF2B5EF4-FFF2-40B4-BE49-F238E27FC236}">
                <a16:creationId xmlns:a16="http://schemas.microsoft.com/office/drawing/2014/main" id="{D6C6A52D-0553-9519-55BD-EB8F7543CB4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7465" y="5961479"/>
            <a:ext cx="777812" cy="167859"/>
          </a:xfrm>
          <a:solidFill>
            <a:srgbClr val="0063AF"/>
          </a:solidFill>
        </p:spPr>
        <p:txBody>
          <a:bodyPr anchor="ctr"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7" name="Espace réservé de la date 5">
            <a:extLst>
              <a:ext uri="{FF2B5EF4-FFF2-40B4-BE49-F238E27FC236}">
                <a16:creationId xmlns:a16="http://schemas.microsoft.com/office/drawing/2014/main" id="{D8E2D200-785A-584A-FA3E-8F5BCB3FF9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95949" y="586284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0" b="1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fld id="{43FC39D8-9463-AF40-A433-438645413AB6}" type="datetime4">
              <a:rPr lang="fr-FR" smtClean="0"/>
              <a:pPr/>
              <a:t>16 décembre 2024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1706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05462E9B-0EF8-2EAB-6607-647E60946EED}"/>
              </a:ext>
            </a:extLst>
          </p:cNvPr>
          <p:cNvCxnSpPr>
            <a:cxnSpLocks/>
          </p:cNvCxnSpPr>
          <p:nvPr userDrawn="1"/>
        </p:nvCxnSpPr>
        <p:spPr>
          <a:xfrm>
            <a:off x="1306371" y="3212976"/>
            <a:ext cx="0" cy="2592288"/>
          </a:xfrm>
          <a:prstGeom prst="line">
            <a:avLst/>
          </a:prstGeom>
          <a:ln>
            <a:solidFill>
              <a:srgbClr val="0063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533868DD-85DF-EECC-03E1-774C6F3BEEE5}"/>
              </a:ext>
            </a:extLst>
          </p:cNvPr>
          <p:cNvCxnSpPr>
            <a:cxnSpLocks/>
          </p:cNvCxnSpPr>
          <p:nvPr userDrawn="1"/>
        </p:nvCxnSpPr>
        <p:spPr>
          <a:xfrm>
            <a:off x="1306371" y="836712"/>
            <a:ext cx="0" cy="1080120"/>
          </a:xfrm>
          <a:prstGeom prst="line">
            <a:avLst/>
          </a:prstGeom>
          <a:ln>
            <a:solidFill>
              <a:srgbClr val="0063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4F0F1ED5-F05D-1748-7028-9ED1325783F6}"/>
              </a:ext>
            </a:extLst>
          </p:cNvPr>
          <p:cNvSpPr/>
          <p:nvPr userDrawn="1"/>
        </p:nvSpPr>
        <p:spPr bwMode="gray">
          <a:xfrm>
            <a:off x="2135559" y="404664"/>
            <a:ext cx="10056441" cy="572467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0" name="Espace réservé du numéro de diapositive 5">
            <a:extLst>
              <a:ext uri="{FF2B5EF4-FFF2-40B4-BE49-F238E27FC236}">
                <a16:creationId xmlns:a16="http://schemas.microsoft.com/office/drawing/2014/main" id="{A02D4031-6640-2047-947C-CF43C6686E0F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77712" y="5961480"/>
            <a:ext cx="457317" cy="167859"/>
          </a:xfrm>
          <a:prstGeom prst="rect">
            <a:avLst/>
          </a:prstGeom>
          <a:solidFill>
            <a:srgbClr val="0063AF"/>
          </a:solidFill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ctr" defTabSz="914400" rtl="0" eaLnBrk="1" latinLnBrk="0" hangingPunct="1">
              <a:defRPr lang="fr-FR" sz="800" b="1" kern="120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8E8396-2DA7-6C46-9908-4866501E921A}" type="slidenum">
              <a:rPr lang="fr-FR" altLang="fr-FR" smtClean="0"/>
              <a:pPr/>
              <a:t>‹N°›</a:t>
            </a:fld>
            <a:endParaRPr lang="fr-FR" altLang="fr-FR" dirty="0"/>
          </a:p>
        </p:txBody>
      </p:sp>
      <p:sp>
        <p:nvSpPr>
          <p:cNvPr id="21" name="Espace réservé du texte 8">
            <a:extLst>
              <a:ext uri="{FF2B5EF4-FFF2-40B4-BE49-F238E27FC236}">
                <a16:creationId xmlns:a16="http://schemas.microsoft.com/office/drawing/2014/main" id="{3D581D9D-F434-4D37-A86E-14D9496AF99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623360" y="3352088"/>
            <a:ext cx="2649928" cy="648072"/>
          </a:xfrm>
          <a:solidFill>
            <a:srgbClr val="0063AF"/>
          </a:solidFill>
          <a:ln>
            <a:noFill/>
          </a:ln>
        </p:spPr>
        <p:txBody>
          <a:bodyPr anchor="ctr"/>
          <a:lstStyle>
            <a:lvl1pPr marL="14400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1" i="0">
                <a:ln cmpd="sng">
                  <a:noFill/>
                </a:ln>
                <a:solidFill>
                  <a:schemeClr val="bg1"/>
                </a:solidFill>
                <a:latin typeface="Montserrat" pitchFamily="2" charset="77"/>
              </a:defRPr>
            </a:lvl1pPr>
            <a:lvl2pPr marL="0" algn="ctr">
              <a:lnSpc>
                <a:spcPct val="100000"/>
              </a:lnSpc>
              <a:spcBef>
                <a:spcPts val="6900"/>
              </a:spcBef>
              <a:defRPr sz="2000" b="1">
                <a:solidFill>
                  <a:schemeClr val="bg1"/>
                </a:solidFill>
              </a:defRPr>
            </a:lvl2pPr>
          </a:lstStyle>
          <a:p>
            <a:pPr lvl="0"/>
            <a:r>
              <a:rPr lang="fr-FR" noProof="0" dirty="0"/>
              <a:t>TITRE DE</a:t>
            </a:r>
          </a:p>
        </p:txBody>
      </p:sp>
      <p:sp>
        <p:nvSpPr>
          <p:cNvPr id="22" name="Espace réservé du texte 8">
            <a:extLst>
              <a:ext uri="{FF2B5EF4-FFF2-40B4-BE49-F238E27FC236}">
                <a16:creationId xmlns:a16="http://schemas.microsoft.com/office/drawing/2014/main" id="{3E89B1EB-2EA2-4F19-278E-65930F27483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623360" y="4198201"/>
            <a:ext cx="3352291" cy="648072"/>
          </a:xfrm>
          <a:solidFill>
            <a:srgbClr val="0063AF"/>
          </a:solidFill>
          <a:ln>
            <a:noFill/>
          </a:ln>
        </p:spPr>
        <p:txBody>
          <a:bodyPr anchor="ctr"/>
          <a:lstStyle>
            <a:lvl1pPr marL="14400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600" b="0" i="0">
                <a:ln cmpd="sng">
                  <a:noFill/>
                </a:ln>
                <a:solidFill>
                  <a:schemeClr val="bg1"/>
                </a:solidFill>
                <a:latin typeface="Montserrat Light" pitchFamily="2" charset="77"/>
              </a:defRPr>
            </a:lvl1pPr>
            <a:lvl2pPr marL="0" algn="ctr">
              <a:lnSpc>
                <a:spcPct val="100000"/>
              </a:lnSpc>
              <a:spcBef>
                <a:spcPts val="6900"/>
              </a:spcBef>
              <a:defRPr sz="2000" b="1">
                <a:solidFill>
                  <a:schemeClr val="bg1"/>
                </a:solidFill>
              </a:defRPr>
            </a:lvl2pPr>
          </a:lstStyle>
          <a:p>
            <a:pPr lvl="0"/>
            <a:r>
              <a:rPr lang="fr-FR" noProof="0" dirty="0"/>
              <a:t>LA PARTIE</a:t>
            </a:r>
          </a:p>
        </p:txBody>
      </p:sp>
      <p:pic>
        <p:nvPicPr>
          <p:cNvPr id="23" name="Image 22" descr="Une image contenant texte, signe, jaune&#10;&#10;Description générée automatiquement">
            <a:extLst>
              <a:ext uri="{FF2B5EF4-FFF2-40B4-BE49-F238E27FC236}">
                <a16:creationId xmlns:a16="http://schemas.microsoft.com/office/drawing/2014/main" id="{BC9A213A-D057-C420-6623-69C45D9CC1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857" y="2494699"/>
            <a:ext cx="311150" cy="330200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B1ACE55C-51FB-C553-B44D-E283B70574B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301" y="383829"/>
            <a:ext cx="358140" cy="358140"/>
          </a:xfrm>
          <a:prstGeom prst="rect">
            <a:avLst/>
          </a:prstGeom>
        </p:spPr>
      </p:pic>
      <p:sp>
        <p:nvSpPr>
          <p:cNvPr id="25" name="Titre 5">
            <a:extLst>
              <a:ext uri="{FF2B5EF4-FFF2-40B4-BE49-F238E27FC236}">
                <a16:creationId xmlns:a16="http://schemas.microsoft.com/office/drawing/2014/main" id="{69689EB6-834D-ECA5-0081-A142E4B0F8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40506" y="1172584"/>
            <a:ext cx="1731728" cy="2179504"/>
          </a:xfrm>
          <a:prstGeom prst="rect">
            <a:avLst/>
          </a:prstGeom>
        </p:spPr>
        <p:txBody>
          <a:bodyPr anchor="b"/>
          <a:lstStyle>
            <a:lvl1pPr algn="ctr">
              <a:defRPr sz="10000" b="1" i="0">
                <a:solidFill>
                  <a:srgbClr val="2C256B"/>
                </a:solidFill>
                <a:latin typeface="Montserrat" pitchFamily="2" charset="77"/>
              </a:defRPr>
            </a:lvl1pPr>
          </a:lstStyle>
          <a:p>
            <a:r>
              <a:rPr lang="fr-FR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642310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de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15A7105D-8FD3-F2C4-3127-3D3AFC131B71}"/>
              </a:ext>
            </a:extLst>
          </p:cNvPr>
          <p:cNvCxnSpPr>
            <a:cxnSpLocks/>
          </p:cNvCxnSpPr>
          <p:nvPr userDrawn="1"/>
        </p:nvCxnSpPr>
        <p:spPr>
          <a:xfrm>
            <a:off x="1487999" y="1052736"/>
            <a:ext cx="0" cy="201622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270E08F3-265B-1F83-3FE5-EB32490A4634}"/>
              </a:ext>
            </a:extLst>
          </p:cNvPr>
          <p:cNvCxnSpPr>
            <a:cxnSpLocks/>
          </p:cNvCxnSpPr>
          <p:nvPr userDrawn="1"/>
        </p:nvCxnSpPr>
        <p:spPr>
          <a:xfrm>
            <a:off x="1487999" y="3709672"/>
            <a:ext cx="0" cy="18075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re 1">
            <a:extLst>
              <a:ext uri="{FF2B5EF4-FFF2-40B4-BE49-F238E27FC236}">
                <a16:creationId xmlns:a16="http://schemas.microsoft.com/office/drawing/2014/main" id="{1CFD119E-4CCE-F260-6D7B-648732F7DA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653016" y="1052737"/>
            <a:ext cx="1306708" cy="4680519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rgbClr val="153D8A"/>
                </a:solidFill>
                <a:latin typeface="Montserrat" pitchFamily="2" charset="77"/>
              </a:defRPr>
            </a:lvl1pPr>
          </a:lstStyle>
          <a:p>
            <a:r>
              <a:rPr lang="fr-FR" noProof="0" dirty="0"/>
              <a:t>TITRE DE LA PARTIE</a:t>
            </a:r>
            <a:endParaRPr lang="fr-FR" dirty="0"/>
          </a:p>
        </p:txBody>
      </p:sp>
      <p:sp>
        <p:nvSpPr>
          <p:cNvPr id="17" name="Espace réservé du texte 3">
            <a:extLst>
              <a:ext uri="{FF2B5EF4-FFF2-40B4-BE49-F238E27FC236}">
                <a16:creationId xmlns:a16="http://schemas.microsoft.com/office/drawing/2014/main" id="{F58C67B6-C538-E697-497D-7469C9F5B62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135558" y="507812"/>
            <a:ext cx="9289034" cy="468314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800" b="0" i="0">
                <a:latin typeface="Montserrat Light" pitchFamily="2" charset="77"/>
              </a:defRPr>
            </a:lvl1pPr>
          </a:lstStyle>
          <a:p>
            <a:pPr lvl="0"/>
            <a:r>
              <a:rPr lang="fr-FR" dirty="0"/>
              <a:t>TITRE</a:t>
            </a: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F456CAA0-D0F5-8FDD-22C7-B2F164F79A8A}"/>
              </a:ext>
            </a:extLst>
          </p:cNvPr>
          <p:cNvCxnSpPr>
            <a:cxnSpLocks/>
          </p:cNvCxnSpPr>
          <p:nvPr userDrawn="1"/>
        </p:nvCxnSpPr>
        <p:spPr>
          <a:xfrm>
            <a:off x="1306371" y="836712"/>
            <a:ext cx="0" cy="2232248"/>
          </a:xfrm>
          <a:prstGeom prst="line">
            <a:avLst/>
          </a:prstGeom>
          <a:ln>
            <a:solidFill>
              <a:srgbClr val="0063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DB73738D-84AF-66C0-6A31-628CBD46A1CC}"/>
              </a:ext>
            </a:extLst>
          </p:cNvPr>
          <p:cNvCxnSpPr>
            <a:cxnSpLocks/>
          </p:cNvCxnSpPr>
          <p:nvPr userDrawn="1"/>
        </p:nvCxnSpPr>
        <p:spPr>
          <a:xfrm>
            <a:off x="1306371" y="3709672"/>
            <a:ext cx="0" cy="2095592"/>
          </a:xfrm>
          <a:prstGeom prst="line">
            <a:avLst/>
          </a:prstGeom>
          <a:ln>
            <a:solidFill>
              <a:srgbClr val="0063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Image 22">
            <a:extLst>
              <a:ext uri="{FF2B5EF4-FFF2-40B4-BE49-F238E27FC236}">
                <a16:creationId xmlns:a16="http://schemas.microsoft.com/office/drawing/2014/main" id="{CF106BA1-FAC6-E738-3781-082C8CEB19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301" y="383829"/>
            <a:ext cx="358140" cy="358140"/>
          </a:xfrm>
          <a:prstGeom prst="rect">
            <a:avLst/>
          </a:prstGeom>
        </p:spPr>
      </p:pic>
      <p:pic>
        <p:nvPicPr>
          <p:cNvPr id="3" name="Image 2" descr="Une image contenant texte, signe, jaune&#10;&#10;Description générée automatiquement">
            <a:extLst>
              <a:ext uri="{FF2B5EF4-FFF2-40B4-BE49-F238E27FC236}">
                <a16:creationId xmlns:a16="http://schemas.microsoft.com/office/drawing/2014/main" id="{F5AFE535-6C74-6A9E-8BFD-E4A916DBBD7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2062" y="1070397"/>
            <a:ext cx="216467" cy="229720"/>
          </a:xfrm>
          <a:prstGeom prst="rect">
            <a:avLst/>
          </a:prstGeom>
        </p:spPr>
      </p:pic>
      <p:sp>
        <p:nvSpPr>
          <p:cNvPr id="4" name="Espace réservé du numéro de diapositive 5">
            <a:extLst>
              <a:ext uri="{FF2B5EF4-FFF2-40B4-BE49-F238E27FC236}">
                <a16:creationId xmlns:a16="http://schemas.microsoft.com/office/drawing/2014/main" id="{8494B500-9162-D939-BA2C-783FE74EEC7C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77712" y="5961480"/>
            <a:ext cx="457317" cy="167859"/>
          </a:xfrm>
          <a:prstGeom prst="rect">
            <a:avLst/>
          </a:prstGeom>
          <a:solidFill>
            <a:srgbClr val="0063AF"/>
          </a:solidFill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ctr" defTabSz="914400" rtl="0" eaLnBrk="1" latinLnBrk="0" hangingPunct="1">
              <a:defRPr lang="fr-FR" sz="800" b="1" kern="120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8E8396-2DA7-6C46-9908-4866501E921A}" type="slidenum">
              <a:rPr lang="fr-FR" altLang="fr-FR" smtClean="0"/>
              <a:pPr/>
              <a:t>‹N°›</a:t>
            </a:fld>
            <a:endParaRPr lang="fr-FR" altLang="fr-FR" dirty="0"/>
          </a:p>
        </p:txBody>
      </p:sp>
      <p:sp>
        <p:nvSpPr>
          <p:cNvPr id="7" name="Espace réservé du contenu 4">
            <a:extLst>
              <a:ext uri="{FF2B5EF4-FFF2-40B4-BE49-F238E27FC236}">
                <a16:creationId xmlns:a16="http://schemas.microsoft.com/office/drawing/2014/main" id="{A6939EA9-552F-EA05-2A1A-249FEBB17DBC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2135188" y="1412875"/>
            <a:ext cx="9290050" cy="4716463"/>
          </a:xfrm>
        </p:spPr>
        <p:txBody>
          <a:bodyPr/>
          <a:lstStyle>
            <a:lvl3pPr>
              <a:defRPr/>
            </a:lvl3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Texte courant</a:t>
            </a:r>
          </a:p>
        </p:txBody>
      </p:sp>
    </p:spTree>
    <p:extLst>
      <p:ext uri="{BB962C8B-B14F-4D97-AF65-F5344CB8AC3E}">
        <p14:creationId xmlns:p14="http://schemas.microsoft.com/office/powerpoint/2010/main" val="3646769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de contenu et enc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0">
            <a:extLst>
              <a:ext uri="{FF2B5EF4-FFF2-40B4-BE49-F238E27FC236}">
                <a16:creationId xmlns:a16="http://schemas.microsoft.com/office/drawing/2014/main" id="{14F5895A-F19A-6B03-CD74-9703FC9ED74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2135559" y="5611934"/>
            <a:ext cx="9289034" cy="517404"/>
          </a:xfrm>
          <a:noFill/>
          <a:ln>
            <a:solidFill>
              <a:srgbClr val="0063AF"/>
            </a:solidFill>
          </a:ln>
        </p:spPr>
        <p:txBody>
          <a:bodyPr wrap="square" lIns="252000" tIns="180000" rIns="72000" bIns="180000" anchor="b">
            <a:spAutoFit/>
          </a:bodyPr>
          <a:lstStyle>
            <a:lvl1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i="0">
                <a:solidFill>
                  <a:srgbClr val="153D8A"/>
                </a:solidFill>
              </a:defRPr>
            </a:lvl1pPr>
          </a:lstStyle>
          <a:p>
            <a:pPr lvl="0"/>
            <a:r>
              <a:rPr lang="fr-FR" dirty="0"/>
              <a:t>Texte optionnel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A3A341F5-5DCF-6787-EF52-BE63859D5A49}"/>
              </a:ext>
            </a:extLst>
          </p:cNvPr>
          <p:cNvCxnSpPr>
            <a:cxnSpLocks/>
          </p:cNvCxnSpPr>
          <p:nvPr userDrawn="1"/>
        </p:nvCxnSpPr>
        <p:spPr>
          <a:xfrm>
            <a:off x="1306371" y="836712"/>
            <a:ext cx="0" cy="2232248"/>
          </a:xfrm>
          <a:prstGeom prst="line">
            <a:avLst/>
          </a:prstGeom>
          <a:ln>
            <a:solidFill>
              <a:srgbClr val="0063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4D13BDCF-6DEB-7543-57B5-D61F5973BA5D}"/>
              </a:ext>
            </a:extLst>
          </p:cNvPr>
          <p:cNvCxnSpPr>
            <a:cxnSpLocks/>
          </p:cNvCxnSpPr>
          <p:nvPr userDrawn="1"/>
        </p:nvCxnSpPr>
        <p:spPr>
          <a:xfrm>
            <a:off x="1306371" y="3709672"/>
            <a:ext cx="0" cy="2095592"/>
          </a:xfrm>
          <a:prstGeom prst="line">
            <a:avLst/>
          </a:prstGeom>
          <a:ln>
            <a:solidFill>
              <a:srgbClr val="0063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>
            <a:extLst>
              <a:ext uri="{FF2B5EF4-FFF2-40B4-BE49-F238E27FC236}">
                <a16:creationId xmlns:a16="http://schemas.microsoft.com/office/drawing/2014/main" id="{A7138E11-1609-3E31-C63A-0FD31626C0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301" y="383829"/>
            <a:ext cx="358140" cy="358140"/>
          </a:xfrm>
          <a:prstGeom prst="rect">
            <a:avLst/>
          </a:prstGeom>
        </p:spPr>
      </p:pic>
      <p:sp>
        <p:nvSpPr>
          <p:cNvPr id="9" name="Espace réservé du texte 3">
            <a:extLst>
              <a:ext uri="{FF2B5EF4-FFF2-40B4-BE49-F238E27FC236}">
                <a16:creationId xmlns:a16="http://schemas.microsoft.com/office/drawing/2014/main" id="{908C16A8-C7E6-65B8-1C19-BFD0A4D1FED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135558" y="507812"/>
            <a:ext cx="9289034" cy="468314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800" b="0" i="0">
                <a:latin typeface="Montserrat Light" pitchFamily="2" charset="77"/>
              </a:defRPr>
            </a:lvl1pPr>
          </a:lstStyle>
          <a:p>
            <a:pPr lvl="0"/>
            <a:r>
              <a:rPr lang="fr-FR" dirty="0"/>
              <a:t>TITRE</a:t>
            </a:r>
          </a:p>
        </p:txBody>
      </p:sp>
      <p:sp>
        <p:nvSpPr>
          <p:cNvPr id="3" name="Espace réservé du numéro de diapositive 5">
            <a:extLst>
              <a:ext uri="{FF2B5EF4-FFF2-40B4-BE49-F238E27FC236}">
                <a16:creationId xmlns:a16="http://schemas.microsoft.com/office/drawing/2014/main" id="{A7C6B0B1-43D8-007A-55E0-F019DF63A01E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77712" y="5961480"/>
            <a:ext cx="457317" cy="167859"/>
          </a:xfrm>
          <a:prstGeom prst="rect">
            <a:avLst/>
          </a:prstGeom>
          <a:solidFill>
            <a:srgbClr val="0063AF"/>
          </a:solidFill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ctr" defTabSz="914400" rtl="0" eaLnBrk="1" latinLnBrk="0" hangingPunct="1">
              <a:defRPr lang="fr-FR" sz="800" b="1" kern="120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8E8396-2DA7-6C46-9908-4866501E921A}" type="slidenum">
              <a:rPr lang="fr-FR" altLang="fr-FR" smtClean="0"/>
              <a:pPr/>
              <a:t>‹N°›</a:t>
            </a:fld>
            <a:endParaRPr lang="fr-FR" altLang="fr-FR" dirty="0"/>
          </a:p>
        </p:txBody>
      </p:sp>
      <p:sp>
        <p:nvSpPr>
          <p:cNvPr id="11" name="Espace réservé du contenu 4">
            <a:extLst>
              <a:ext uri="{FF2B5EF4-FFF2-40B4-BE49-F238E27FC236}">
                <a16:creationId xmlns:a16="http://schemas.microsoft.com/office/drawing/2014/main" id="{8D975E25-E7A3-E7D5-BDA4-D9A991DD871E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2135188" y="1412875"/>
            <a:ext cx="9290050" cy="3960341"/>
          </a:xfrm>
        </p:spPr>
        <p:txBody>
          <a:bodyPr/>
          <a:lstStyle>
            <a:lvl3pPr>
              <a:defRPr/>
            </a:lvl3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Texte courant</a:t>
            </a:r>
          </a:p>
        </p:txBody>
      </p:sp>
      <p:sp>
        <p:nvSpPr>
          <p:cNvPr id="12" name="Titre 1">
            <a:extLst>
              <a:ext uri="{FF2B5EF4-FFF2-40B4-BE49-F238E27FC236}">
                <a16:creationId xmlns:a16="http://schemas.microsoft.com/office/drawing/2014/main" id="{F14858DF-7B8C-FEB3-E11B-74A35A65C8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653016" y="1052737"/>
            <a:ext cx="1306708" cy="4680519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rgbClr val="153D8A"/>
                </a:solidFill>
                <a:latin typeface="Montserrat" pitchFamily="2" charset="77"/>
              </a:defRPr>
            </a:lvl1pPr>
          </a:lstStyle>
          <a:p>
            <a:r>
              <a:rPr lang="fr-FR" noProof="0" dirty="0"/>
              <a:t>TITRE DE LA PARTIE</a:t>
            </a:r>
            <a:endParaRPr lang="fr-FR" dirty="0"/>
          </a:p>
        </p:txBody>
      </p:sp>
      <p:pic>
        <p:nvPicPr>
          <p:cNvPr id="13" name="Image 12" descr="Une image contenant texte, signe, jaune&#10;&#10;Description générée automatiquement">
            <a:extLst>
              <a:ext uri="{FF2B5EF4-FFF2-40B4-BE49-F238E27FC236}">
                <a16:creationId xmlns:a16="http://schemas.microsoft.com/office/drawing/2014/main" id="{57D4AF78-3A04-B6D8-8B78-479E2FD391A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2062" y="1070397"/>
            <a:ext cx="216467" cy="229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761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de contenu et enc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0">
            <a:extLst>
              <a:ext uri="{FF2B5EF4-FFF2-40B4-BE49-F238E27FC236}">
                <a16:creationId xmlns:a16="http://schemas.microsoft.com/office/drawing/2014/main" id="{81D89809-0979-CDF5-649D-514E68916C0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2135559" y="5611934"/>
            <a:ext cx="9289034" cy="517404"/>
          </a:xfrm>
          <a:noFill/>
          <a:ln>
            <a:solidFill>
              <a:srgbClr val="0063AF"/>
            </a:solidFill>
          </a:ln>
        </p:spPr>
        <p:txBody>
          <a:bodyPr wrap="square" lIns="252000" tIns="180000" rIns="72000" bIns="180000" anchor="b">
            <a:spAutoFit/>
          </a:bodyPr>
          <a:lstStyle>
            <a:lvl1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i="0">
                <a:solidFill>
                  <a:srgbClr val="153D8A"/>
                </a:solidFill>
              </a:defRPr>
            </a:lvl1pPr>
          </a:lstStyle>
          <a:p>
            <a:pPr lvl="0"/>
            <a:r>
              <a:rPr lang="fr-FR" dirty="0"/>
              <a:t>Texte optionnel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A4BC11CF-8052-D7F3-376F-7BE73D1F3065}"/>
              </a:ext>
            </a:extLst>
          </p:cNvPr>
          <p:cNvCxnSpPr>
            <a:cxnSpLocks/>
          </p:cNvCxnSpPr>
          <p:nvPr userDrawn="1"/>
        </p:nvCxnSpPr>
        <p:spPr>
          <a:xfrm>
            <a:off x="1306371" y="836712"/>
            <a:ext cx="0" cy="2232248"/>
          </a:xfrm>
          <a:prstGeom prst="line">
            <a:avLst/>
          </a:prstGeom>
          <a:ln>
            <a:solidFill>
              <a:srgbClr val="0063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F689BE14-DE8E-BEA8-5A06-54CFB55195B9}"/>
              </a:ext>
            </a:extLst>
          </p:cNvPr>
          <p:cNvCxnSpPr>
            <a:cxnSpLocks/>
          </p:cNvCxnSpPr>
          <p:nvPr userDrawn="1"/>
        </p:nvCxnSpPr>
        <p:spPr>
          <a:xfrm>
            <a:off x="1306371" y="3709672"/>
            <a:ext cx="0" cy="2095592"/>
          </a:xfrm>
          <a:prstGeom prst="line">
            <a:avLst/>
          </a:prstGeom>
          <a:ln>
            <a:solidFill>
              <a:srgbClr val="0063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>
            <a:extLst>
              <a:ext uri="{FF2B5EF4-FFF2-40B4-BE49-F238E27FC236}">
                <a16:creationId xmlns:a16="http://schemas.microsoft.com/office/drawing/2014/main" id="{6BFD1223-0A8B-00FF-83F2-99014B39B9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301" y="383829"/>
            <a:ext cx="358140" cy="358140"/>
          </a:xfrm>
          <a:prstGeom prst="rect">
            <a:avLst/>
          </a:prstGeom>
        </p:spPr>
      </p:pic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EF0BCE4D-5F12-AA5E-1517-A0C1B7C62113}"/>
              </a:ext>
            </a:extLst>
          </p:cNvPr>
          <p:cNvCxnSpPr>
            <a:cxnSpLocks/>
          </p:cNvCxnSpPr>
          <p:nvPr userDrawn="1"/>
        </p:nvCxnSpPr>
        <p:spPr>
          <a:xfrm>
            <a:off x="6783806" y="1412775"/>
            <a:ext cx="0" cy="3960442"/>
          </a:xfrm>
          <a:prstGeom prst="line">
            <a:avLst/>
          </a:prstGeom>
          <a:ln>
            <a:solidFill>
              <a:srgbClr val="0063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space réservé du texte 3">
            <a:extLst>
              <a:ext uri="{FF2B5EF4-FFF2-40B4-BE49-F238E27FC236}">
                <a16:creationId xmlns:a16="http://schemas.microsoft.com/office/drawing/2014/main" id="{8D77AB07-F3E0-46BA-CD35-97C736529E3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135558" y="507812"/>
            <a:ext cx="9289034" cy="468314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800" b="0" i="0">
                <a:latin typeface="Montserrat Light" pitchFamily="2" charset="77"/>
              </a:defRPr>
            </a:lvl1pPr>
          </a:lstStyle>
          <a:p>
            <a:pPr lvl="0"/>
            <a:r>
              <a:rPr lang="fr-FR" dirty="0"/>
              <a:t>TITRE</a:t>
            </a:r>
          </a:p>
        </p:txBody>
      </p:sp>
      <p:sp>
        <p:nvSpPr>
          <p:cNvPr id="3" name="Espace réservé du numéro de diapositive 5">
            <a:extLst>
              <a:ext uri="{FF2B5EF4-FFF2-40B4-BE49-F238E27FC236}">
                <a16:creationId xmlns:a16="http://schemas.microsoft.com/office/drawing/2014/main" id="{70F057A3-2025-BD08-5A16-0C1C3EA61269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77712" y="5961480"/>
            <a:ext cx="457317" cy="167859"/>
          </a:xfrm>
          <a:prstGeom prst="rect">
            <a:avLst/>
          </a:prstGeom>
          <a:solidFill>
            <a:srgbClr val="0063AF"/>
          </a:solidFill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ctr" defTabSz="914400" rtl="0" eaLnBrk="1" latinLnBrk="0" hangingPunct="1">
              <a:defRPr lang="fr-FR" sz="800" b="1" kern="120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8E8396-2DA7-6C46-9908-4866501E921A}" type="slidenum">
              <a:rPr lang="fr-FR" altLang="fr-FR" smtClean="0"/>
              <a:pPr/>
              <a:t>‹N°›</a:t>
            </a:fld>
            <a:endParaRPr lang="fr-FR" altLang="fr-FR" dirty="0"/>
          </a:p>
        </p:txBody>
      </p:sp>
      <p:sp>
        <p:nvSpPr>
          <p:cNvPr id="15" name="Espace réservé du contenu 13">
            <a:extLst>
              <a:ext uri="{FF2B5EF4-FFF2-40B4-BE49-F238E27FC236}">
                <a16:creationId xmlns:a16="http://schemas.microsoft.com/office/drawing/2014/main" id="{D37EC26F-DBE1-150D-E82B-F49BDE0FD54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2134865" y="1412775"/>
            <a:ext cx="4321175" cy="3960813"/>
          </a:xfrm>
        </p:spPr>
        <p:txBody>
          <a:bodyPr/>
          <a:lstStyle/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</p:txBody>
      </p:sp>
      <p:sp>
        <p:nvSpPr>
          <p:cNvPr id="17" name="Espace réservé du contenu 13">
            <a:extLst>
              <a:ext uri="{FF2B5EF4-FFF2-40B4-BE49-F238E27FC236}">
                <a16:creationId xmlns:a16="http://schemas.microsoft.com/office/drawing/2014/main" id="{309E3DBF-F002-40A5-B970-0CF0E7DEB87E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7111573" y="1412404"/>
            <a:ext cx="4321175" cy="3960813"/>
          </a:xfrm>
        </p:spPr>
        <p:txBody>
          <a:bodyPr/>
          <a:lstStyle/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457291CE-39A7-B405-8A06-9D89F368A4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653016" y="1052737"/>
            <a:ext cx="1306708" cy="4680519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rgbClr val="153D8A"/>
                </a:solidFill>
                <a:latin typeface="Montserrat" pitchFamily="2" charset="77"/>
              </a:defRPr>
            </a:lvl1pPr>
          </a:lstStyle>
          <a:p>
            <a:r>
              <a:rPr lang="fr-FR" noProof="0" dirty="0"/>
              <a:t>TITRE DE LA PARTIE</a:t>
            </a:r>
            <a:endParaRPr lang="fr-FR" dirty="0"/>
          </a:p>
        </p:txBody>
      </p:sp>
      <p:pic>
        <p:nvPicPr>
          <p:cNvPr id="8" name="Image 7" descr="Une image contenant texte, signe, jaune&#10;&#10;Description générée automatiquement">
            <a:extLst>
              <a:ext uri="{FF2B5EF4-FFF2-40B4-BE49-F238E27FC236}">
                <a16:creationId xmlns:a16="http://schemas.microsoft.com/office/drawing/2014/main" id="{7DC707F5-7D4E-C1E3-5388-5B920B71AA1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2062" y="1070397"/>
            <a:ext cx="216467" cy="229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7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position de contenu et enc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Espace réservé du texte 10">
            <a:extLst>
              <a:ext uri="{FF2B5EF4-FFF2-40B4-BE49-F238E27FC236}">
                <a16:creationId xmlns:a16="http://schemas.microsoft.com/office/drawing/2014/main" id="{0A568C58-CB00-408F-0C0E-B3CEDCE6932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2135559" y="5611934"/>
            <a:ext cx="9289034" cy="517404"/>
          </a:xfrm>
          <a:noFill/>
          <a:ln>
            <a:solidFill>
              <a:srgbClr val="0063AF"/>
            </a:solidFill>
          </a:ln>
        </p:spPr>
        <p:txBody>
          <a:bodyPr wrap="square" lIns="252000" tIns="180000" rIns="72000" bIns="180000" anchor="b">
            <a:spAutoFit/>
          </a:bodyPr>
          <a:lstStyle>
            <a:lvl1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i="0">
                <a:solidFill>
                  <a:srgbClr val="153D8A"/>
                </a:solidFill>
              </a:defRPr>
            </a:lvl1pPr>
          </a:lstStyle>
          <a:p>
            <a:pPr lvl="0"/>
            <a:r>
              <a:rPr lang="fr-FR" dirty="0"/>
              <a:t>Texte optionnel</a:t>
            </a: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A7A1C69E-D782-9EFB-C3F0-96A376A4275D}"/>
              </a:ext>
            </a:extLst>
          </p:cNvPr>
          <p:cNvCxnSpPr>
            <a:cxnSpLocks/>
          </p:cNvCxnSpPr>
          <p:nvPr userDrawn="1"/>
        </p:nvCxnSpPr>
        <p:spPr>
          <a:xfrm>
            <a:off x="1306371" y="836712"/>
            <a:ext cx="0" cy="2232248"/>
          </a:xfrm>
          <a:prstGeom prst="line">
            <a:avLst/>
          </a:prstGeom>
          <a:ln>
            <a:solidFill>
              <a:srgbClr val="0063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CE665FBD-C7A4-0087-E617-F80FF304B203}"/>
              </a:ext>
            </a:extLst>
          </p:cNvPr>
          <p:cNvCxnSpPr>
            <a:cxnSpLocks/>
          </p:cNvCxnSpPr>
          <p:nvPr userDrawn="1"/>
        </p:nvCxnSpPr>
        <p:spPr>
          <a:xfrm>
            <a:off x="1306371" y="3709672"/>
            <a:ext cx="0" cy="2095592"/>
          </a:xfrm>
          <a:prstGeom prst="line">
            <a:avLst/>
          </a:prstGeom>
          <a:ln>
            <a:solidFill>
              <a:srgbClr val="0063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Image 27">
            <a:extLst>
              <a:ext uri="{FF2B5EF4-FFF2-40B4-BE49-F238E27FC236}">
                <a16:creationId xmlns:a16="http://schemas.microsoft.com/office/drawing/2014/main" id="{99F43372-9153-7DE2-14BF-22F6BBA65F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301" y="383829"/>
            <a:ext cx="358140" cy="358140"/>
          </a:xfrm>
          <a:prstGeom prst="rect">
            <a:avLst/>
          </a:prstGeom>
        </p:spPr>
      </p:pic>
      <p:sp>
        <p:nvSpPr>
          <p:cNvPr id="30" name="Espace réservé du contenu 6">
            <a:extLst>
              <a:ext uri="{FF2B5EF4-FFF2-40B4-BE49-F238E27FC236}">
                <a16:creationId xmlns:a16="http://schemas.microsoft.com/office/drawing/2014/main" id="{577A036B-04A0-5F16-6201-2AE18A19AC9E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 bwMode="gray">
          <a:xfrm>
            <a:off x="6783806" y="1412775"/>
            <a:ext cx="4640787" cy="3960441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  <a:lvl2pPr marL="431800" indent="-142875">
              <a:buFontTx/>
              <a:buBlip>
                <a:blip r:embed="rId3"/>
              </a:buBlip>
              <a:defRPr/>
            </a:lvl2pPr>
            <a:lvl3pPr marL="432925">
              <a:defRPr/>
            </a:lvl3pPr>
            <a:lvl4pPr>
              <a:defRPr b="0" i="0">
                <a:latin typeface="Montserrat Light" pitchFamily="2" charset="77"/>
              </a:defRPr>
            </a:lvl4pPr>
          </a:lstStyle>
          <a:p>
            <a:pPr lvl="0"/>
            <a:r>
              <a:rPr lang="fr-FR" altLang="fr-FR" dirty="0"/>
              <a:t>Emplacement graphique</a:t>
            </a:r>
          </a:p>
        </p:txBody>
      </p:sp>
      <p:sp>
        <p:nvSpPr>
          <p:cNvPr id="31" name="Espace réservé du texte 3">
            <a:extLst>
              <a:ext uri="{FF2B5EF4-FFF2-40B4-BE49-F238E27FC236}">
                <a16:creationId xmlns:a16="http://schemas.microsoft.com/office/drawing/2014/main" id="{E8595929-6B3D-71EF-7C88-CCE43D44082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135558" y="507812"/>
            <a:ext cx="9289034" cy="468314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800" b="0" i="0">
                <a:latin typeface="Montserrat Light" pitchFamily="2" charset="77"/>
              </a:defRPr>
            </a:lvl1pPr>
          </a:lstStyle>
          <a:p>
            <a:pPr lvl="0"/>
            <a:r>
              <a:rPr lang="fr-FR" dirty="0"/>
              <a:t>TITRE</a:t>
            </a:r>
          </a:p>
        </p:txBody>
      </p:sp>
      <p:sp>
        <p:nvSpPr>
          <p:cNvPr id="3" name="Espace réservé du numéro de diapositive 5">
            <a:extLst>
              <a:ext uri="{FF2B5EF4-FFF2-40B4-BE49-F238E27FC236}">
                <a16:creationId xmlns:a16="http://schemas.microsoft.com/office/drawing/2014/main" id="{2B362A9E-5ECD-5B17-51C2-F15D3C1411A5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77712" y="5961480"/>
            <a:ext cx="457317" cy="167859"/>
          </a:xfrm>
          <a:prstGeom prst="rect">
            <a:avLst/>
          </a:prstGeom>
          <a:solidFill>
            <a:srgbClr val="0063AF"/>
          </a:solidFill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ctr" defTabSz="914400" rtl="0" eaLnBrk="1" latinLnBrk="0" hangingPunct="1">
              <a:defRPr lang="fr-FR" sz="800" b="1" kern="1200">
                <a:solidFill>
                  <a:schemeClr val="bg1"/>
                </a:solidFill>
                <a:latin typeface="Montserrat" pitchFamily="2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58E8396-2DA7-6C46-9908-4866501E921A}" type="slidenum">
              <a:rPr lang="fr-FR" altLang="fr-FR" smtClean="0"/>
              <a:pPr/>
              <a:t>‹N°›</a:t>
            </a:fld>
            <a:endParaRPr lang="fr-FR" altLang="fr-FR" dirty="0"/>
          </a:p>
        </p:txBody>
      </p:sp>
      <p:sp>
        <p:nvSpPr>
          <p:cNvPr id="4" name="Espace réservé du contenu 13">
            <a:extLst>
              <a:ext uri="{FF2B5EF4-FFF2-40B4-BE49-F238E27FC236}">
                <a16:creationId xmlns:a16="http://schemas.microsoft.com/office/drawing/2014/main" id="{D7C6BF2A-AD69-AFDD-7F69-BC936537D9D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2134865" y="1412775"/>
            <a:ext cx="4321175" cy="3960813"/>
          </a:xfrm>
        </p:spPr>
        <p:txBody>
          <a:bodyPr/>
          <a:lstStyle/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4F00EDD5-9221-93DD-CBB4-7DC65B324C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653016" y="1052737"/>
            <a:ext cx="1306708" cy="4680519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rgbClr val="153D8A"/>
                </a:solidFill>
                <a:latin typeface="Montserrat" pitchFamily="2" charset="77"/>
              </a:defRPr>
            </a:lvl1pPr>
          </a:lstStyle>
          <a:p>
            <a:r>
              <a:rPr lang="fr-FR" noProof="0" dirty="0"/>
              <a:t>TITRE DE LA PARTIE</a:t>
            </a:r>
            <a:endParaRPr lang="fr-FR" dirty="0"/>
          </a:p>
        </p:txBody>
      </p:sp>
      <p:pic>
        <p:nvPicPr>
          <p:cNvPr id="6" name="Image 5" descr="Une image contenant texte, signe, jaune&#10;&#10;Description générée automatiquement">
            <a:extLst>
              <a:ext uri="{FF2B5EF4-FFF2-40B4-BE49-F238E27FC236}">
                <a16:creationId xmlns:a16="http://schemas.microsoft.com/office/drawing/2014/main" id="{D1570D79-6FD0-C04B-B238-EAA4556DCEB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2062" y="1070397"/>
            <a:ext cx="216467" cy="229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870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96B5A9D-B468-DEAC-6E5B-23C788B6F4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83048" y="1366221"/>
            <a:ext cx="8470751" cy="48107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courant</a:t>
            </a:r>
          </a:p>
        </p:txBody>
      </p:sp>
      <p:pic>
        <p:nvPicPr>
          <p:cNvPr id="8" name="Image 11">
            <a:extLst>
              <a:ext uri="{FF2B5EF4-FFF2-40B4-BE49-F238E27FC236}">
                <a16:creationId xmlns:a16="http://schemas.microsoft.com/office/drawing/2014/main" id="{C871DD2C-CA8A-0881-C08C-4BDF4BA23BC3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9984432" y="6243639"/>
            <a:ext cx="2159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E081001A-9EB2-1EF4-B969-A4DFCB9ABC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42813" y="5634622"/>
            <a:ext cx="4903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fr-FR" sz="800" b="1" kern="1200" smtClean="0">
                <a:solidFill>
                  <a:srgbClr val="2C246B"/>
                </a:solidFill>
                <a:latin typeface="Montserrat" pitchFamily="2" charset="77"/>
                <a:ea typeface="+mn-ea"/>
                <a:cs typeface="+mn-cs"/>
              </a:defRPr>
            </a:lvl1pPr>
          </a:lstStyle>
          <a:p>
            <a:fld id="{ABECFBEB-6B6D-104D-B11F-167A822544AB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1C395A50-6F87-0AC9-EDF7-2A7CD9DA3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2CC7A-D20D-BB40-BC6F-F15B883D0F9A}" type="datetime4">
              <a:rPr lang="fr-FR" smtClean="0"/>
              <a:t>16 décembre 2024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98838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5" r:id="rId2"/>
    <p:sldLayoutId id="2147483650" r:id="rId3"/>
    <p:sldLayoutId id="2147483651" r:id="rId4"/>
    <p:sldLayoutId id="2147483653" r:id="rId5"/>
    <p:sldLayoutId id="2147483654" r:id="rId6"/>
    <p:sldLayoutId id="2147483649" r:id="rId7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b="1" kern="1200">
          <a:solidFill>
            <a:srgbClr val="153D8A"/>
          </a:solidFill>
          <a:latin typeface="Montserrat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50000"/>
        <a:buFontTx/>
        <a:buBlip>
          <a:blip r:embed="rId10"/>
        </a:buBlip>
        <a:defRPr sz="1400" b="1" kern="1200">
          <a:solidFill>
            <a:srgbClr val="153D8A"/>
          </a:solidFill>
          <a:latin typeface="Montserrat" pitchFamily="2" charset="77"/>
          <a:ea typeface="+mn-ea"/>
          <a:cs typeface="+mn-cs"/>
        </a:defRPr>
      </a:lvl2pPr>
      <a:lvl3pPr marL="671513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tabLst/>
        <a:defRPr sz="1000" b="1" kern="1200">
          <a:solidFill>
            <a:srgbClr val="153D8A"/>
          </a:solidFill>
          <a:latin typeface="Montserrat" pitchFamily="2" charset="77"/>
          <a:ea typeface="+mn-ea"/>
          <a:cs typeface="+mn-cs"/>
        </a:defRPr>
      </a:lvl3pPr>
      <a:lvl4pPr marL="671513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tabLst/>
        <a:defRPr sz="1000" b="0" kern="1200">
          <a:solidFill>
            <a:srgbClr val="153D8A"/>
          </a:solidFill>
          <a:latin typeface="Montserrat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F17DB0EC-D0B8-81FC-6E2C-667D54EC1D6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Echanges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7FCD314-0D7C-7326-780F-3E3ACA0216F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b="1" dirty="0"/>
              <a:t>Réunion d’échanges avec les référents utilisateurs et habilitations </a:t>
            </a:r>
            <a:r>
              <a:rPr lang="fr-FR" sz="2000" b="1" dirty="0"/>
              <a:t>PILOTE</a:t>
            </a:r>
            <a:r>
              <a:rPr lang="fr-FR" dirty="0"/>
              <a:t> </a:t>
            </a:r>
          </a:p>
          <a:p>
            <a:r>
              <a:rPr lang="fr-FR" i="1" dirty="0"/>
              <a:t>11/12/2024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4B4CD2F-AA3C-26DC-A9F0-81AAB68729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Référents PILOTE - CR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35D3AE6-478B-B3A9-C186-59F519C1ACD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fontScale="85000" lnSpcReduction="20000"/>
          </a:bodyPr>
          <a:lstStyle/>
          <a:p>
            <a:endParaRPr lang="fr-FR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2E0D431A-098A-F090-B6D7-656EC051901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3FC39D8-9463-AF40-A433-438645413AB6}" type="datetime4">
              <a:rPr lang="fr-FR" smtClean="0"/>
              <a:pPr/>
              <a:t>16 décembre 2024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82694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87ED78-21AD-F0C5-98D4-A780EC4D1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12D0167-1C38-C98B-7F6A-C3C34D076A1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r-FR" dirty="0"/>
              <a:t>Question des GHU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094DDCB-263C-09F0-C52A-FF0EBCB02180}"/>
              </a:ext>
            </a:extLst>
          </p:cNvPr>
          <p:cNvSpPr>
            <a:spLocks noGrp="1"/>
          </p:cNvSpPr>
          <p:nvPr>
            <p:ph sz="quarter" idx="20"/>
          </p:nvPr>
        </p:nvSpPr>
        <p:spPr/>
        <p:txBody>
          <a:bodyPr>
            <a:normAutofit/>
          </a:bodyPr>
          <a:lstStyle/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fr-FR" sz="1600" b="0" dirty="0"/>
              <a:t>SMR :</a:t>
            </a:r>
            <a:br>
              <a:rPr lang="fr-FR" sz="1600" b="0" dirty="0"/>
            </a:br>
            <a:r>
              <a:rPr lang="fr-FR" sz="1600" b="0" dirty="0">
                <a:sym typeface="Wingdings" panose="05000000000000000000" pitchFamily="2" charset="2"/>
              </a:rPr>
              <a:t> </a:t>
            </a:r>
            <a:r>
              <a:rPr lang="fr-FR" sz="1600" b="0" dirty="0"/>
              <a:t>Demande d’un indicateur somme de la pondération des actes CSARR, en plus de celui de leur nombre ?</a:t>
            </a:r>
            <a:br>
              <a:rPr lang="fr-FR" sz="1600" b="0" dirty="0"/>
            </a:br>
            <a:r>
              <a:rPr lang="fr-FR" sz="1600" b="0" dirty="0">
                <a:sym typeface="Wingdings" panose="05000000000000000000" pitchFamily="2" charset="2"/>
              </a:rPr>
              <a:t> </a:t>
            </a:r>
            <a:r>
              <a:rPr lang="fr-FR" sz="1600" b="0" dirty="0"/>
              <a:t>Axe temps semaine (numéro et année-numéro) (avec le possibilité de réaliser un tri dans l’ordre) ?</a:t>
            </a: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fr-FR" sz="1600" b="0" dirty="0"/>
              <a:t>ADM 17 : correction de l’affichage de l’ordre des semaines</a:t>
            </a: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fr-FR" sz="1600" b="0" dirty="0"/>
              <a:t>CREA : Le niveau de structure est à l’UG.</a:t>
            </a:r>
            <a:endParaRPr lang="fr-FR" sz="1600" b="0" i="1" dirty="0"/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fr-FR" sz="1600" b="0" dirty="0"/>
              <a:t>Remplacement des données administratives issues de Gilda par des données de l’EDS</a:t>
            </a:r>
            <a:br>
              <a:rPr lang="fr-FR" sz="1600" b="0" dirty="0"/>
            </a:br>
            <a:r>
              <a:rPr lang="fr-FR" sz="1600" b="0" dirty="0">
                <a:sym typeface="Wingdings" panose="05000000000000000000" pitchFamily="2" charset="2"/>
              </a:rPr>
              <a:t> </a:t>
            </a:r>
            <a:r>
              <a:rPr lang="fr-FR" sz="1600" b="0" dirty="0"/>
              <a:t>Les lits devront toujours être saisis dans GILDA car nous n’avons pas de solution de remplacement pour l’instant.</a:t>
            </a:r>
            <a:br>
              <a:rPr lang="fr-FR" sz="1600" b="0" dirty="0"/>
            </a:br>
            <a:r>
              <a:rPr lang="fr-FR" sz="1600" b="0" dirty="0">
                <a:sym typeface="Wingdings" panose="05000000000000000000" pitchFamily="2" charset="2"/>
              </a:rPr>
              <a:t> Le changement d’application source dans Pilote sera transparent pour les GH</a:t>
            </a: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fr-FR" sz="1600" b="0" dirty="0">
                <a:sym typeface="Wingdings" panose="05000000000000000000" pitchFamily="2" charset="2"/>
              </a:rPr>
              <a:t>Taux d’ouverture des blocs : serait-il possible de prendre en compte les horaires d’ouverture réels des blocs pour le calcul du taux d’ouverture ?</a:t>
            </a:r>
            <a:br>
              <a:rPr lang="fr-FR" sz="1600" b="0" dirty="0">
                <a:sym typeface="Wingdings" panose="05000000000000000000" pitchFamily="2" charset="2"/>
              </a:rPr>
            </a:br>
            <a:r>
              <a:rPr lang="fr-FR" sz="1600" b="0" dirty="0">
                <a:sym typeface="Wingdings" panose="05000000000000000000" pitchFamily="2" charset="2"/>
              </a:rPr>
              <a:t> le taux d’ouverture étant défini par convention, nous ne calculons pas d’indicateurs personnalisés. Cependant sous réserve de discussion entre l’équipe BI-Clinique et la DST.</a:t>
            </a:r>
            <a:endParaRPr lang="fr-FR" sz="1600" dirty="0"/>
          </a:p>
          <a:p>
            <a:pPr fontAlgn="ctr">
              <a:lnSpc>
                <a:spcPct val="100000"/>
              </a:lnSpc>
            </a:pPr>
            <a:endParaRPr lang="fr-FR" sz="1600" b="0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48460" y="3135086"/>
            <a:ext cx="528038" cy="528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040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87ED78-21AD-F0C5-98D4-A780EC4D1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12D0167-1C38-C98B-7F6A-C3C34D076A1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r-FR" sz="2800" dirty="0"/>
              <a:t> Procédure correction erreur d’identifiant inconnu</a:t>
            </a:r>
          </a:p>
          <a:p>
            <a:pPr algn="just"/>
            <a:endParaRPr lang="fr-FR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094DDCB-263C-09F0-C52A-FF0EBCB0218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2135188" y="1412875"/>
            <a:ext cx="9290050" cy="5224689"/>
          </a:xfrm>
        </p:spPr>
        <p:txBody>
          <a:bodyPr>
            <a:normAutofit/>
          </a:bodyPr>
          <a:lstStyle/>
          <a:p>
            <a:pPr marL="342900" indent="-342900" fontAlgn="ctr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fr-FR" sz="1200" b="0" dirty="0"/>
              <a:t>Suite à la modification de la vue médico-technique, des axes d’analyse sont devenus obsolètes dans Pilote provoquant des erreurs d’exécution. Exemple ci-dessous :</a:t>
            </a:r>
          </a:p>
          <a:p>
            <a:pPr marL="342900" indent="-342900" fontAlgn="ctr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fr-FR" sz="1600" dirty="0"/>
          </a:p>
          <a:p>
            <a:pPr marL="342900" indent="-342900" fontAlgn="ctr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fr-FR" sz="1600" dirty="0"/>
          </a:p>
          <a:p>
            <a:pPr marL="285750" indent="-285750" fontAlgn="ctr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fr-FR" sz="1200" b="0" dirty="0"/>
              <a:t>Pour y remédier il suffit d’ouvrir le rapport en mode édition :</a:t>
            </a:r>
            <a:br>
              <a:rPr lang="fr-FR" sz="1200" b="0" dirty="0"/>
            </a:br>
            <a:r>
              <a:rPr lang="fr-FR" sz="1200" b="0" dirty="0"/>
              <a:t>Puis changer les axes non reconnus :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48460" y="3135086"/>
            <a:ext cx="528038" cy="52805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0D5C668-533D-4552-B0F3-3FD6A406AC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7074" y="1915987"/>
            <a:ext cx="6178479" cy="66135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D9907EE9-AEC4-4F28-AE92-B55C147EA3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02294" y="2975884"/>
            <a:ext cx="2151506" cy="362984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grpSp>
        <p:nvGrpSpPr>
          <p:cNvPr id="11" name="Groupe 10">
            <a:extLst>
              <a:ext uri="{FF2B5EF4-FFF2-40B4-BE49-F238E27FC236}">
                <a16:creationId xmlns:a16="http://schemas.microsoft.com/office/drawing/2014/main" id="{506159D9-E772-4780-A641-DA22EF19FEBE}"/>
              </a:ext>
            </a:extLst>
          </p:cNvPr>
          <p:cNvGrpSpPr/>
          <p:nvPr/>
        </p:nvGrpSpPr>
        <p:grpSpPr>
          <a:xfrm>
            <a:off x="7357306" y="2645898"/>
            <a:ext cx="2696494" cy="261433"/>
            <a:chOff x="7357306" y="2645898"/>
            <a:chExt cx="2696494" cy="261433"/>
          </a:xfrm>
        </p:grpSpPr>
        <p:pic>
          <p:nvPicPr>
            <p:cNvPr id="7" name="Image 6">
              <a:extLst>
                <a:ext uri="{FF2B5EF4-FFF2-40B4-BE49-F238E27FC236}">
                  <a16:creationId xmlns:a16="http://schemas.microsoft.com/office/drawing/2014/main" id="{4B2327A1-7869-4F35-8A2A-B8E009BFCA2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357306" y="2645898"/>
              <a:ext cx="2696494" cy="261433"/>
            </a:xfrm>
            <a:prstGeom prst="rect">
              <a:avLst/>
            </a:prstGeom>
          </p:spPr>
        </p:pic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94BB5E2-9E7A-4E3B-8BE2-4E90ABD04B37}"/>
                </a:ext>
              </a:extLst>
            </p:cNvPr>
            <p:cNvSpPr/>
            <p:nvPr/>
          </p:nvSpPr>
          <p:spPr>
            <a:xfrm>
              <a:off x="8172447" y="2645898"/>
              <a:ext cx="285750" cy="261433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4551801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2A38F4E-2B17-4BFB-9353-CD004B4FF65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Prochaines réunions 2025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F0FE127-38E6-4E6A-AA05-11BF7BBB3B14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2135558" y="1600200"/>
            <a:ext cx="9289680" cy="4529138"/>
          </a:xfrm>
        </p:spPr>
        <p:txBody>
          <a:bodyPr/>
          <a:lstStyle/>
          <a:p>
            <a:r>
              <a:rPr lang="fr-FR" dirty="0"/>
              <a:t>T1 : mercredi 12/03</a:t>
            </a:r>
          </a:p>
          <a:p>
            <a:r>
              <a:rPr lang="fr-FR" dirty="0"/>
              <a:t>T2 : mercredi 09/07</a:t>
            </a:r>
          </a:p>
          <a:p>
            <a:r>
              <a:rPr lang="fr-FR" dirty="0"/>
              <a:t>T3 : mercredi 24/09</a:t>
            </a:r>
          </a:p>
          <a:p>
            <a:r>
              <a:rPr lang="fr-FR" dirty="0"/>
              <a:t>T4 : mercredi 10/12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04967B25-2B7A-4C4E-9FC1-DB401D062E1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48460" y="3135086"/>
            <a:ext cx="528038" cy="528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92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87ED78-21AD-F0C5-98D4-A780EC4D1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12D0167-1C38-C98B-7F6A-C3C34D076A1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Ordre du jour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094DDCB-263C-09F0-C52A-FF0EBCB0218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2135558" y="1375929"/>
            <a:ext cx="8413293" cy="4573933"/>
          </a:xfrm>
        </p:spPr>
        <p:txBody>
          <a:bodyPr>
            <a:noAutofit/>
          </a:bodyPr>
          <a:lstStyle/>
          <a:p>
            <a:pPr marL="457200" lvl="0" indent="-457200">
              <a:spcAft>
                <a:spcPts val="1200"/>
              </a:spcAft>
              <a:buAutoNum type="arabicParenR"/>
            </a:pPr>
            <a:r>
              <a:rPr lang="fr-FR" sz="2400" dirty="0"/>
              <a:t>Présentation des nouvelles restitutions / modifications sur Pilote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arenR"/>
            </a:pPr>
            <a:r>
              <a:rPr lang="fr-FR" sz="2400" dirty="0"/>
              <a:t>Travaux en cours</a:t>
            </a:r>
          </a:p>
          <a:p>
            <a:pPr marL="1143000" lvl="1" indent="-457200">
              <a:spcAft>
                <a:spcPts val="1200"/>
              </a:spcAft>
              <a:buFont typeface="+mj-lt"/>
              <a:buAutoNum type="alphaUcPeriod"/>
            </a:pPr>
            <a:r>
              <a:rPr lang="fr-FR" sz="2400" dirty="0"/>
              <a:t>Opale</a:t>
            </a:r>
          </a:p>
          <a:p>
            <a:pPr marL="1143000" lvl="1" indent="-457200">
              <a:spcAft>
                <a:spcPts val="1200"/>
              </a:spcAft>
              <a:buFont typeface="+mj-lt"/>
              <a:buAutoNum type="alphaUcPeriod"/>
            </a:pPr>
            <a:r>
              <a:rPr lang="fr-FR" sz="2400" dirty="0"/>
              <a:t>BI-Clinique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arenR"/>
            </a:pPr>
            <a:r>
              <a:rPr lang="fr-FR" sz="2400" dirty="0"/>
              <a:t>Formations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arenR"/>
            </a:pPr>
            <a:r>
              <a:rPr lang="fr-FR" sz="2400" dirty="0"/>
              <a:t>Plan de charge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arenR"/>
            </a:pPr>
            <a:r>
              <a:rPr lang="fr-FR" sz="2400" dirty="0"/>
              <a:t>Questions des GHU </a:t>
            </a:r>
          </a:p>
          <a:p>
            <a:pPr marL="457200" lvl="1" indent="0">
              <a:buNone/>
            </a:pPr>
            <a:endParaRPr lang="fr-FR" sz="1800" dirty="0"/>
          </a:p>
          <a:p>
            <a:pPr marL="457200" lvl="1" indent="0">
              <a:buNone/>
            </a:pPr>
            <a:endParaRPr lang="fr-FR" sz="1800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48460" y="3135086"/>
            <a:ext cx="528038" cy="528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356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87ED78-21AD-F0C5-98D4-A780EC4D1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12D0167-1C38-C98B-7F6A-C3C34D076A1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r-FR" dirty="0"/>
              <a:t>Nouveaux rapports et modifications – Equipe Opale 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48460" y="3135086"/>
            <a:ext cx="528038" cy="528058"/>
          </a:xfrm>
          <a:prstGeom prst="rect">
            <a:avLst/>
          </a:prstGeom>
        </p:spPr>
      </p:pic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4018897-2A78-497C-B269-156E2EEC3815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1959724" y="1412875"/>
            <a:ext cx="9465513" cy="4716463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/>
              <a:t>Ajout du niveau UMA dans les vues Médico-technique et Pharmacie</a:t>
            </a:r>
          </a:p>
          <a:p>
            <a:pPr marL="857250" lvl="1" indent="-171450">
              <a:buFont typeface="Wingdings" panose="05000000000000000000" pitchFamily="2" charset="2"/>
              <a:buChar char="§"/>
            </a:pPr>
            <a:r>
              <a:rPr lang="fr-FR" sz="1200" b="0" dirty="0"/>
              <a:t>A entrainé des erreurs à l’exécution des anciens rapports</a:t>
            </a:r>
            <a:endParaRPr lang="fr-FR" sz="12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/>
              <a:t>Ajout des structures exécutantes dans les vues :</a:t>
            </a:r>
            <a:br>
              <a:rPr lang="fr-FR" sz="1600" dirty="0"/>
            </a:br>
            <a:r>
              <a:rPr lang="fr-FR" sz="1600" i="1" dirty="0"/>
              <a:t>(en complément de la structure demandeuse sur 2024)</a:t>
            </a:r>
          </a:p>
          <a:p>
            <a:pPr marL="957263" lvl="2" indent="-285750">
              <a:buFont typeface="Wingdings" panose="05000000000000000000" pitchFamily="2" charset="2"/>
              <a:buChar char="§"/>
            </a:pPr>
            <a:r>
              <a:rPr lang="fr-FR" sz="1200" b="0" dirty="0"/>
              <a:t>Recettes externes</a:t>
            </a:r>
          </a:p>
          <a:p>
            <a:pPr marL="957263" lvl="2" indent="-285750">
              <a:buFont typeface="Wingdings" panose="05000000000000000000" pitchFamily="2" charset="2"/>
              <a:buChar char="§"/>
            </a:pPr>
            <a:r>
              <a:rPr lang="fr-FR" sz="1200" b="0" dirty="0"/>
              <a:t>Recettes externes - valorisation historique</a:t>
            </a:r>
          </a:p>
          <a:p>
            <a:pPr marL="957263" lvl="2" indent="-285750">
              <a:buFont typeface="Wingdings" panose="05000000000000000000" pitchFamily="2" charset="2"/>
              <a:buChar char="§"/>
            </a:pPr>
            <a:endParaRPr lang="fr-FR" sz="1400" b="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1600" dirty="0"/>
              <a:t>Dentaire :</a:t>
            </a:r>
            <a:endParaRPr lang="fr-FR" sz="1200" b="0" dirty="0"/>
          </a:p>
          <a:p>
            <a:pPr marL="957263" lvl="2" indent="-285750">
              <a:buFont typeface="Wingdings" panose="05000000000000000000" pitchFamily="2" charset="2"/>
              <a:buChar char="§"/>
            </a:pPr>
            <a:r>
              <a:rPr lang="fr-FR" sz="1200" b="0" dirty="0"/>
              <a:t>Prise en compte des LAMDA pour l’alimentation du rapport</a:t>
            </a:r>
          </a:p>
          <a:p>
            <a:pPr marL="957263" lvl="2" indent="-285750">
              <a:buFont typeface="Wingdings" panose="05000000000000000000" pitchFamily="2" charset="2"/>
              <a:buChar char="§"/>
            </a:pPr>
            <a:r>
              <a:rPr lang="fr-FR" sz="1200" b="0" dirty="0"/>
              <a:t>Ajout de la valorisation de la grande garde</a:t>
            </a:r>
          </a:p>
          <a:p>
            <a:pPr marL="957263" lvl="2" indent="-285750">
              <a:buFont typeface="Wingdings" panose="05000000000000000000" pitchFamily="2" charset="2"/>
              <a:buChar char="§"/>
            </a:pPr>
            <a:r>
              <a:rPr lang="fr-FR" sz="1200" b="0" dirty="0"/>
              <a:t>Ajout du filtre UH</a:t>
            </a:r>
          </a:p>
          <a:p>
            <a:pPr marL="957263" lvl="2" indent="-285750">
              <a:buFont typeface="Wingdings" panose="05000000000000000000" pitchFamily="2" charset="2"/>
              <a:buChar char="§"/>
            </a:pPr>
            <a:r>
              <a:rPr lang="fr-FR" sz="1200" b="0" dirty="0"/>
              <a:t>Les données du mois sont disponibles après réception du RSF vers le 20 du mois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600" dirty="0">
              <a:latin typeface="Montserrat" panose="02000505000000020004" pitchFamily="2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400" dirty="0">
              <a:latin typeface="Montserrat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556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87ED78-21AD-F0C5-98D4-A780EC4D1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12D0167-1C38-C98B-7F6A-C3C34D076A1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r-FR" dirty="0"/>
              <a:t>Nouveaux rapports et modifications – Equipe Opale 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48460" y="3135086"/>
            <a:ext cx="528038" cy="528058"/>
          </a:xfrm>
          <a:prstGeom prst="rect">
            <a:avLst/>
          </a:prstGeom>
        </p:spPr>
      </p:pic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4018897-2A78-497C-B269-156E2EEC3815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1959724" y="1412875"/>
            <a:ext cx="9465513" cy="4716463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Montserrat" panose="02000505000000020004" pitchFamily="2" charset="0"/>
              </a:rPr>
              <a:t>MED06 : Le référentiel des molécules onéreuses et des indications a été mis à jour</a:t>
            </a:r>
            <a:endParaRPr lang="fr-FR" sz="2400" dirty="0">
              <a:latin typeface="Montserrat" panose="02000505000000020004" pitchFamily="2" charset="0"/>
            </a:endParaRPr>
          </a:p>
          <a:p>
            <a:endParaRPr lang="fr-FR" sz="1400" dirty="0">
              <a:latin typeface="Montserrat" panose="02000505000000020004" pitchFamily="2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Montserrat" panose="02000505000000020004" pitchFamily="2" charset="0"/>
              </a:rPr>
              <a:t>RSF : Ajout des actes de masseur kiné (Disponible le 12/12)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1600" dirty="0">
              <a:latin typeface="Montserrat" panose="02000505000000020004" pitchFamily="2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1600" dirty="0">
                <a:latin typeface="Montserrat" panose="02000505000000020004" pitchFamily="2" charset="0"/>
              </a:rPr>
              <a:t>Tableau de suivi capacitaire sur les soins critiques : ADM30</a:t>
            </a:r>
            <a:endParaRPr lang="fr-FR" sz="1000" dirty="0">
              <a:latin typeface="Montserrat" panose="02000505000000020004" pitchFamily="2" charset="0"/>
            </a:endParaRPr>
          </a:p>
          <a:p>
            <a:endParaRPr lang="fr-FR" sz="1400" dirty="0">
              <a:latin typeface="Montserrat" panose="02000505000000020004" pitchFamily="2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1358F525-3949-4849-95C1-F48A88FAAF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9724" y="3158918"/>
            <a:ext cx="6170312" cy="648473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206551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87ED78-21AD-F0C5-98D4-A780EC4D1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12D0167-1C38-C98B-7F6A-C3C34D076A1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r-FR" dirty="0"/>
              <a:t>Travaux en cours – Equipe Opale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094DDCB-263C-09F0-C52A-FF0EBCB0218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2135187" y="1412875"/>
            <a:ext cx="9451387" cy="4716463"/>
          </a:xfrm>
        </p:spPr>
        <p:txBody>
          <a:bodyPr>
            <a:normAutofit/>
          </a:bodyPr>
          <a:lstStyle/>
          <a:p>
            <a:pPr marL="342900" indent="-342900" fontAlgn="ctr">
              <a:buFont typeface="Arial" panose="020B0604020202020204" pitchFamily="34" charset="0"/>
              <a:buChar char="•"/>
            </a:pPr>
            <a:r>
              <a:rPr lang="fr-FR" b="0" dirty="0"/>
              <a:t>TDB04 – Spécialité médicale : Ajout du niveau service</a:t>
            </a:r>
          </a:p>
          <a:p>
            <a:pPr marL="342900" indent="-342900" fontAlgn="ctr">
              <a:buFont typeface="Arial" panose="020B0604020202020204" pitchFamily="34" charset="0"/>
              <a:buChar char="•"/>
            </a:pPr>
            <a:r>
              <a:rPr lang="fr-FR" b="0" dirty="0"/>
              <a:t>Rapport 401 : Ajout du niveau service</a:t>
            </a:r>
          </a:p>
          <a:p>
            <a:pPr marL="342900" indent="-342900" fontAlgn="ctr">
              <a:buFont typeface="Arial" panose="020B0604020202020204" pitchFamily="34" charset="0"/>
              <a:buChar char="•"/>
            </a:pPr>
            <a:r>
              <a:rPr lang="fr-FR" b="0" dirty="0"/>
              <a:t>Wikipilote RH</a:t>
            </a:r>
          </a:p>
          <a:p>
            <a:pPr marL="342900" indent="-342900" fontAlgn="ctr">
              <a:buFont typeface="Arial" panose="020B0604020202020204" pitchFamily="34" charset="0"/>
              <a:buChar char="•"/>
            </a:pPr>
            <a:r>
              <a:rPr lang="fr-FR" b="0" dirty="0"/>
              <a:t>Juste prescription : rapport biologie</a:t>
            </a:r>
          </a:p>
          <a:p>
            <a:pPr marL="342900" indent="-342900" fontAlgn="ctr">
              <a:buFont typeface="Arial" panose="020B0604020202020204" pitchFamily="34" charset="0"/>
              <a:buChar char="•"/>
            </a:pPr>
            <a:r>
              <a:rPr lang="fr-FR" b="0" dirty="0"/>
              <a:t>MCO : Identification des GHS intermédiaires et UHCD</a:t>
            </a:r>
          </a:p>
          <a:p>
            <a:pPr marL="342900" indent="-342900" fontAlgn="ctr">
              <a:buFont typeface="Arial" panose="020B0604020202020204" pitchFamily="34" charset="0"/>
              <a:buChar char="•"/>
            </a:pPr>
            <a:r>
              <a:rPr lang="fr-FR" b="0" dirty="0"/>
              <a:t>Reprise des rendez-vous depuis l’EDS</a:t>
            </a:r>
          </a:p>
          <a:p>
            <a:pPr marL="342900" indent="-342900" fontAlgn="ctr">
              <a:buFont typeface="Arial" panose="020B0604020202020204" pitchFamily="34" charset="0"/>
              <a:buChar char="•"/>
            </a:pPr>
            <a:r>
              <a:rPr lang="fr-FR" b="0" dirty="0"/>
              <a:t>SMR : </a:t>
            </a:r>
            <a:br>
              <a:rPr lang="fr-FR" b="0" dirty="0"/>
            </a:br>
            <a:r>
              <a:rPr lang="fr-FR" b="0" dirty="0"/>
              <a:t>- Création d’une vue avec volet valorisation</a:t>
            </a:r>
            <a:br>
              <a:rPr lang="fr-FR" b="0" dirty="0"/>
            </a:br>
            <a:r>
              <a:rPr lang="fr-FR" b="0" dirty="0"/>
              <a:t>- Mise en production prévue pour janvier 2025, proposition d’atelier dédiés à l’explication des nouveautés</a:t>
            </a:r>
          </a:p>
          <a:p>
            <a:pPr marL="342900" indent="-342900" fontAlgn="ctr">
              <a:buFont typeface="Arial" panose="020B0604020202020204" pitchFamily="34" charset="0"/>
              <a:buChar char="•"/>
            </a:pPr>
            <a:endParaRPr lang="fr-FR" b="0" dirty="0"/>
          </a:p>
          <a:p>
            <a:pPr marL="342900" indent="-342900" fontAlgn="ctr">
              <a:buFont typeface="Arial" panose="020B0604020202020204" pitchFamily="34" charset="0"/>
              <a:buChar char="•"/>
            </a:pPr>
            <a:endParaRPr lang="fr-FR" b="0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48460" y="3135086"/>
            <a:ext cx="528038" cy="528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640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FE0C901-B286-9C6F-3BE0-C39830CCCE7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135187" y="494505"/>
            <a:ext cx="9289034" cy="468314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algn="just"/>
            <a:r>
              <a:rPr lang="fr-FR" dirty="0"/>
              <a:t>Travaux en cours - Equipe BI clinique  </a:t>
            </a:r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6F24138F-6800-4077-AF01-052CE1364126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48460" y="3135086"/>
            <a:ext cx="528038" cy="528058"/>
          </a:xfrm>
          <a:prstGeom prst="rect">
            <a:avLst/>
          </a:prstGeom>
        </p:spPr>
      </p:pic>
      <p:sp>
        <p:nvSpPr>
          <p:cNvPr id="11" name="Espace réservé du contenu 3">
            <a:extLst>
              <a:ext uri="{FF2B5EF4-FFF2-40B4-BE49-F238E27FC236}">
                <a16:creationId xmlns:a16="http://schemas.microsoft.com/office/drawing/2014/main" id="{F3160AB5-0A3A-4548-93FF-ABCAC3B89FF2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2135187" y="1412875"/>
            <a:ext cx="9451387" cy="4716463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b="0" dirty="0"/>
              <a:t>Tableaux de bord Blocs opératoires (reprise de l'historique Opale et nouvelles restitutions)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b="0" dirty="0"/>
              <a:t>Automatisation du calcul des indicateurs institutionnels (IQSS-IFAQ) - Granularité annuelle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b="0" dirty="0"/>
              <a:t>Tableaux de bord Épidémies hivernales pédiatriques / adultes - V2 (Indicateur UHCD)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b="0" dirty="0"/>
              <a:t>Aide aux équipes transversales d'infectiologie et aux référents antibiotiques - Lot 2 (Rapports agrégés par service par molécule)</a:t>
            </a:r>
          </a:p>
          <a:p>
            <a:pPr marL="342900" indent="-342900" algn="ctr" fontAlgn="ctr">
              <a:buFont typeface="Arial" panose="020B0604020202020204" pitchFamily="34" charset="0"/>
              <a:buChar char="•"/>
            </a:pPr>
            <a:endParaRPr lang="fr-FR" b="0" dirty="0"/>
          </a:p>
          <a:p>
            <a:pPr marL="342900" indent="-342900" algn="ctr" fontAlgn="ctr">
              <a:buFont typeface="Arial" panose="020B0604020202020204" pitchFamily="34" charset="0"/>
              <a:buChar char="•"/>
            </a:pPr>
            <a:endParaRPr lang="fr-FR" b="0" dirty="0"/>
          </a:p>
        </p:txBody>
      </p:sp>
    </p:spTree>
    <p:extLst>
      <p:ext uri="{BB962C8B-B14F-4D97-AF65-F5344CB8AC3E}">
        <p14:creationId xmlns:p14="http://schemas.microsoft.com/office/powerpoint/2010/main" val="923645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87ED78-21AD-F0C5-98D4-A780EC4D1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12D0167-1C38-C98B-7F6A-C3C34D076A1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r-FR" dirty="0"/>
              <a:t>Formations – DEFIP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094DDCB-263C-09F0-C52A-FF0EBCB0218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2135187" y="1412875"/>
            <a:ext cx="9451387" cy="4716463"/>
          </a:xfrm>
        </p:spPr>
        <p:txBody>
          <a:bodyPr>
            <a:normAutofit/>
          </a:bodyPr>
          <a:lstStyle/>
          <a:p>
            <a:pPr fontAlgn="ctr"/>
            <a:r>
              <a:rPr lang="fr-FR" b="0" dirty="0"/>
              <a:t>Nous prévoyons des sessions à partir de 2025 avec focus métier :</a:t>
            </a:r>
          </a:p>
          <a:p>
            <a:pPr marL="342900" indent="-342900" fontAlgn="ctr">
              <a:buFont typeface="Arial" panose="020B0604020202020204" pitchFamily="34" charset="0"/>
              <a:buChar char="•"/>
            </a:pPr>
            <a:endParaRPr lang="fr-FR" b="0" dirty="0"/>
          </a:p>
          <a:p>
            <a:pPr lvl="1" fontAlgn="ctr"/>
            <a:r>
              <a:rPr lang="fr-FR" sz="1900" dirty="0"/>
              <a:t>SMR – Soins Médicaux de réadaptation</a:t>
            </a:r>
          </a:p>
          <a:p>
            <a:pPr marL="457200" lvl="1" indent="0" fontAlgn="ctr">
              <a:buNone/>
            </a:pPr>
            <a:r>
              <a:rPr lang="fr-FR" sz="1600" b="0" dirty="0"/>
              <a:t>3 sessions physiques d’une demi journée (1</a:t>
            </a:r>
            <a:r>
              <a:rPr lang="fr-FR" sz="1600" b="0" baseline="30000" dirty="0"/>
              <a:t>er</a:t>
            </a:r>
            <a:r>
              <a:rPr lang="fr-FR" sz="1600" b="0" dirty="0"/>
              <a:t> trimestre, 2</a:t>
            </a:r>
            <a:r>
              <a:rPr lang="fr-FR" sz="1600" b="0" baseline="30000" dirty="0"/>
              <a:t>ème</a:t>
            </a:r>
            <a:r>
              <a:rPr lang="fr-FR" sz="1600" b="0" dirty="0"/>
              <a:t> trimestre et entre le 30/09 et le 16/10/2025)</a:t>
            </a:r>
          </a:p>
          <a:p>
            <a:pPr marL="457200" lvl="1" indent="0" fontAlgn="ctr">
              <a:buNone/>
            </a:pPr>
            <a:endParaRPr lang="fr-FR" sz="1600" b="0" dirty="0"/>
          </a:p>
          <a:p>
            <a:pPr lvl="1" fontAlgn="ctr"/>
            <a:r>
              <a:rPr lang="fr-FR" sz="1900" dirty="0"/>
              <a:t>Finances et Ressources Humaines</a:t>
            </a:r>
          </a:p>
          <a:p>
            <a:pPr marL="457200" lvl="1" indent="0" fontAlgn="ctr">
              <a:buNone/>
            </a:pPr>
            <a:r>
              <a:rPr lang="fr-FR" sz="1500" b="0" dirty="0"/>
              <a:t>3 sessions physiques d’une demi journée (1</a:t>
            </a:r>
            <a:r>
              <a:rPr lang="fr-FR" sz="1500" b="0" baseline="30000" dirty="0"/>
              <a:t>er</a:t>
            </a:r>
            <a:r>
              <a:rPr lang="fr-FR" sz="1500" b="0" dirty="0"/>
              <a:t> trimestre, 2</a:t>
            </a:r>
            <a:r>
              <a:rPr lang="fr-FR" sz="1500" b="0" baseline="30000" dirty="0"/>
              <a:t>ème</a:t>
            </a:r>
            <a:r>
              <a:rPr lang="fr-FR" sz="1500" b="0" dirty="0"/>
              <a:t> trimestre et entre le 30/09 et le 16/10/2025)</a:t>
            </a:r>
          </a:p>
          <a:p>
            <a:pPr lvl="1" fontAlgn="ctr"/>
            <a:endParaRPr lang="fr-FR" sz="1900" b="0" dirty="0"/>
          </a:p>
          <a:p>
            <a:pPr lvl="1" fontAlgn="ctr"/>
            <a:r>
              <a:rPr lang="fr-FR" sz="1900" dirty="0"/>
              <a:t>Médicament et Rétrocession</a:t>
            </a:r>
          </a:p>
          <a:p>
            <a:pPr marL="457200" lvl="1" indent="0" fontAlgn="ctr">
              <a:buNone/>
            </a:pPr>
            <a:r>
              <a:rPr lang="fr-FR" sz="1500" b="0" dirty="0"/>
              <a:t>3 sessions à distance (9h-11h) : </a:t>
            </a:r>
            <a:r>
              <a:rPr lang="it-IT" sz="1500" b="0" u="sng" dirty="0"/>
              <a:t>Mercredi 05 mars</a:t>
            </a:r>
            <a:r>
              <a:rPr lang="it-IT" sz="1500" b="0" dirty="0"/>
              <a:t> - </a:t>
            </a:r>
            <a:r>
              <a:rPr lang="it-IT" sz="1500" b="0" u="sng" dirty="0"/>
              <a:t>Mercredi 14 mai</a:t>
            </a:r>
            <a:r>
              <a:rPr lang="it-IT" sz="1500" b="0" dirty="0"/>
              <a:t> - </a:t>
            </a:r>
            <a:r>
              <a:rPr lang="it-IT" sz="1500" b="0" u="sng" dirty="0"/>
              <a:t>Mercredi 15 octobre</a:t>
            </a:r>
          </a:p>
          <a:p>
            <a:pPr marL="457200" lvl="1" indent="0" fontAlgn="ctr">
              <a:buNone/>
            </a:pPr>
            <a:endParaRPr lang="it-IT" sz="1500" b="0" u="sng" dirty="0"/>
          </a:p>
          <a:p>
            <a:pPr marL="457200" lvl="1" indent="0" fontAlgn="ctr">
              <a:buNone/>
            </a:pPr>
            <a:r>
              <a:rPr lang="it-IT" sz="1500" b="0" dirty="0"/>
              <a:t>Les formations seront disponibles dans le catalogue de formation.</a:t>
            </a:r>
            <a:br>
              <a:rPr lang="it-IT" sz="1500" b="0" dirty="0"/>
            </a:br>
            <a:r>
              <a:rPr lang="it-IT" sz="1500" b="0" dirty="0"/>
              <a:t>Une inscription auprès des services de formation est nécessaire pour pouvoir y participer.</a:t>
            </a:r>
            <a:endParaRPr lang="fr-FR" sz="1500" b="0" dirty="0"/>
          </a:p>
          <a:p>
            <a:pPr lvl="1" fontAlgn="ctr">
              <a:buFont typeface="Arial" panose="020B0604020202020204" pitchFamily="34" charset="0"/>
              <a:buChar char="•"/>
            </a:pPr>
            <a:endParaRPr lang="fr-FR" sz="1100" b="0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48460" y="3135086"/>
            <a:ext cx="528038" cy="528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206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8F00952-C65B-4EE0-9101-9775291B269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Plan de charge T4 2024 – 2025 – Equipe Opale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09C576C-2383-4D60-A02E-1EBFFED1FA7B}"/>
              </a:ext>
            </a:extLst>
          </p:cNvPr>
          <p:cNvSpPr>
            <a:spLocks noGrp="1"/>
          </p:cNvSpPr>
          <p:nvPr>
            <p:ph sz="quarter" idx="20"/>
          </p:nvPr>
        </p:nvSpPr>
        <p:spPr/>
        <p:txBody>
          <a:bodyPr>
            <a:normAutofit fontScale="92500" lnSpcReduction="20000"/>
          </a:bodyPr>
          <a:lstStyle/>
          <a:p>
            <a:pPr marL="342900" indent="-342900">
              <a:buFontTx/>
              <a:buChar char="-"/>
            </a:pPr>
            <a:r>
              <a:rPr lang="fr-FR" dirty="0"/>
              <a:t>2024</a:t>
            </a:r>
          </a:p>
          <a:p>
            <a:pPr marL="971550" lvl="1" indent="-285750">
              <a:buFontTx/>
              <a:buChar char="-"/>
            </a:pPr>
            <a:r>
              <a:rPr lang="fr-FR" b="0" dirty="0"/>
              <a:t>Garder l’année 2019 comme année de référence en 2025 : en cours d’étude DPO</a:t>
            </a:r>
          </a:p>
          <a:p>
            <a:pPr marL="971550" lvl="1" indent="-285750">
              <a:buFontTx/>
              <a:buChar char="-"/>
            </a:pPr>
            <a:r>
              <a:rPr lang="fr-FR" b="0" dirty="0"/>
              <a:t>SMR : présentation, mise en production janvier</a:t>
            </a:r>
          </a:p>
          <a:p>
            <a:pPr marL="971550" lvl="1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T1 2025</a:t>
            </a:r>
          </a:p>
          <a:p>
            <a:pPr marL="971550" lvl="1" indent="-285750">
              <a:buFontTx/>
              <a:buChar char="-"/>
            </a:pPr>
            <a:r>
              <a:rPr lang="fr-FR" b="0" dirty="0"/>
              <a:t>Intégration de Villemin Paul Doumer au GH NUP</a:t>
            </a:r>
          </a:p>
          <a:p>
            <a:pPr marL="971550" lvl="1" indent="-285750">
              <a:buFontTx/>
              <a:buChar char="-"/>
            </a:pPr>
            <a:r>
              <a:rPr lang="fr-FR" b="0" dirty="0"/>
              <a:t>SMR deuxième lot</a:t>
            </a:r>
          </a:p>
          <a:p>
            <a:pPr marL="971550" lvl="1" indent="-285750">
              <a:buFontTx/>
              <a:buChar char="-"/>
            </a:pPr>
            <a:r>
              <a:rPr lang="fr-FR" b="0" dirty="0"/>
              <a:t>Statistiques dans Pilote</a:t>
            </a:r>
          </a:p>
          <a:p>
            <a:pPr marL="971550" lvl="1" indent="-285750">
              <a:buFontTx/>
              <a:buChar char="-"/>
            </a:pPr>
            <a:r>
              <a:rPr lang="fr-FR" b="0" dirty="0"/>
              <a:t>Rapport Téléconsultation</a:t>
            </a:r>
          </a:p>
          <a:p>
            <a:pPr marL="971550" lvl="1" indent="-285750">
              <a:buFontTx/>
              <a:buChar char="-"/>
            </a:pPr>
            <a:r>
              <a:rPr lang="fr-FR" b="0" dirty="0"/>
              <a:t>Wikipilote lot 2 : RH et SMR</a:t>
            </a:r>
          </a:p>
          <a:p>
            <a:pPr marL="971550" lvl="1" indent="-285750">
              <a:buFontTx/>
              <a:buChar char="-"/>
            </a:pPr>
            <a:r>
              <a:rPr lang="fr-FR" b="0" dirty="0"/>
              <a:t>Rapport Juste Prescription Biologie</a:t>
            </a:r>
          </a:p>
          <a:p>
            <a:pPr marL="971550" lvl="1" indent="-285750">
              <a:buFontTx/>
              <a:buChar char="-"/>
            </a:pPr>
            <a:r>
              <a:rPr lang="fr-FR" b="0" dirty="0"/>
              <a:t>Remplacement des données administratives issues de Gilda par des données de l’EDS</a:t>
            </a:r>
          </a:p>
          <a:p>
            <a:pPr marL="971550" lvl="1" indent="-285750">
              <a:buFontTx/>
              <a:buChar char="-"/>
            </a:pPr>
            <a:r>
              <a:rPr lang="fr-FR" b="0" dirty="0"/>
              <a:t>Reprise des rendez-vous depuis l’EDS</a:t>
            </a:r>
          </a:p>
          <a:p>
            <a:pPr marL="971550" lvl="1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T2 2025</a:t>
            </a:r>
          </a:p>
          <a:p>
            <a:pPr marL="971550" lvl="1" indent="-285750">
              <a:buFontTx/>
              <a:buChar char="-"/>
            </a:pPr>
            <a:r>
              <a:rPr lang="fr-FR" b="0" dirty="0"/>
              <a:t>Rapport Juste Prescription Imagerie</a:t>
            </a:r>
          </a:p>
          <a:p>
            <a:pPr marL="971550" lvl="1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2025</a:t>
            </a:r>
          </a:p>
          <a:p>
            <a:pPr marL="971550" lvl="1" indent="-285750">
              <a:buFontTx/>
              <a:buChar char="-"/>
            </a:pPr>
            <a:r>
              <a:rPr lang="fr-FR" b="0" dirty="0"/>
              <a:t>CREA 2022 – 2023</a:t>
            </a:r>
          </a:p>
          <a:p>
            <a:pPr marL="971550" lvl="1" indent="-285750">
              <a:buFontTx/>
              <a:buChar char="-"/>
            </a:pPr>
            <a:r>
              <a:rPr lang="fr-FR" b="0" dirty="0"/>
              <a:t>Intégration flux SAP-BI facturation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08FF985F-7479-4A2E-B7C8-F0176CB6CEF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48460" y="3135086"/>
            <a:ext cx="528038" cy="528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661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2BF82E1-2F2F-4924-BC43-E1908460D41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Plan de charges 2025 - Equipe BI clinique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75AF6B7-9F87-46D8-AE2A-6D75EA02DD55}"/>
              </a:ext>
            </a:extLst>
          </p:cNvPr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r>
              <a:rPr lang="fr-FR" dirty="0"/>
              <a:t>En cours de priorisation pour les tableaux de bord  dont les données sont déjà disponibles dans l’EDS </a:t>
            </a:r>
          </a:p>
          <a:p>
            <a:endParaRPr lang="fr-FR" dirty="0"/>
          </a:p>
          <a:p>
            <a:r>
              <a:rPr lang="fr-FR" dirty="0"/>
              <a:t>Pour les tableaux de bord dont les données ne sont pas disponibles dans l’EDS, deux projets ont dores et déjà été priorisés 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Production d'indicateur sur les infections liées aux cathéters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Automatisation des indicateurs Maisons des femmes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dirty="0"/>
              <a:t>Complétude du Wikipilote pour les rapports BI-Clinique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7F4DE06F-9D8D-4CA0-98C6-8FBA0FE6859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48460" y="3135086"/>
            <a:ext cx="528038" cy="528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78394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AP-H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08C542F-86E6-4024-9E00-513AD328AB3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71C4BAE-527C-42A2-8209-6E0DAC469683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84A39C0-5DBB-4058-9177-079C95FE60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5790</TotalTime>
  <Words>836</Words>
  <Application>Microsoft Office PowerPoint</Application>
  <PresentationFormat>Grand écran</PresentationFormat>
  <Paragraphs>116</Paragraphs>
  <Slides>12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Montserrat</vt:lpstr>
      <vt:lpstr>Montserrat Light</vt:lpstr>
      <vt:lpstr>Wingdings</vt:lpstr>
      <vt:lpstr>Thème AP-HP</vt:lpstr>
      <vt:lpstr>Présentation PowerPoint</vt:lpstr>
      <vt:lpstr> </vt:lpstr>
      <vt:lpstr> </vt:lpstr>
      <vt:lpstr> </vt:lpstr>
      <vt:lpstr> </vt:lpstr>
      <vt:lpstr>Présentation PowerPoint</vt:lpstr>
      <vt:lpstr> </vt:lpstr>
      <vt:lpstr>Présentation PowerPoint</vt:lpstr>
      <vt:lpstr>Présentation PowerPoint</vt:lpstr>
      <vt:lpstr> </vt:lpstr>
      <vt:lpstr> 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CLOCHER Benjamin</dc:creator>
  <cp:lastModifiedBy>CHRETIEN Nina (SAP)</cp:lastModifiedBy>
  <cp:revision>235</cp:revision>
  <dcterms:created xsi:type="dcterms:W3CDTF">2022-12-21T14:27:32Z</dcterms:created>
  <dcterms:modified xsi:type="dcterms:W3CDTF">2024-12-16T16:44:49Z</dcterms:modified>
</cp:coreProperties>
</file>